
<file path=[Content_Types].xml><?xml version="1.0" encoding="utf-8"?>
<Types xmlns="http://schemas.openxmlformats.org/package/2006/content-types">
  <Default Extension="png" ContentType="image/png"/>
  <Default Extension="mp3" ContentType="audio/mpeg"/>
  <Default Extension="jfif" ContentType="image/jpe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2" r:id="rId6"/>
    <p:sldId id="260" r:id="rId7"/>
    <p:sldId id="261" r:id="rId8"/>
    <p:sldId id="263" r:id="rId9"/>
    <p:sldId id="264" r:id="rId10"/>
    <p:sldId id="265" r:id="rId11"/>
    <p:sldId id="266" r:id="rId12"/>
    <p:sldId id="267" r:id="rId13"/>
    <p:sldId id="270" r:id="rId14"/>
    <p:sldId id="268" r:id="rId15"/>
    <p:sldId id="269" r:id="rId16"/>
    <p:sldId id="272" r:id="rId17"/>
    <p:sldId id="273" r:id="rId18"/>
    <p:sldId id="271" r:id="rId19"/>
    <p:sldId id="274" r:id="rId20"/>
    <p:sldId id="275" r:id="rId21"/>
    <p:sldId id="276" r:id="rId22"/>
    <p:sldId id="278" r:id="rId23"/>
    <p:sldId id="277" r:id="rId24"/>
    <p:sldId id="280" r:id="rId25"/>
    <p:sldId id="279" r:id="rId26"/>
    <p:sldId id="281" r:id="rId27"/>
    <p:sldId id="282" r:id="rId28"/>
    <p:sldId id="283" r:id="rId29"/>
    <p:sldId id="284" r:id="rId30"/>
    <p:sldId id="285" r:id="rId31"/>
    <p:sldId id="286" r:id="rId32"/>
    <p:sldId id="288" r:id="rId33"/>
    <p:sldId id="292" r:id="rId34"/>
    <p:sldId id="287" r:id="rId35"/>
    <p:sldId id="289" r:id="rId36"/>
    <p:sldId id="290" r:id="rId37"/>
    <p:sldId id="291" r:id="rId38"/>
    <p:sldId id="294" r:id="rId39"/>
    <p:sldId id="293"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7" r:id="rId62"/>
    <p:sldId id="316" r:id="rId63"/>
    <p:sldId id="318" r:id="rId64"/>
    <p:sldId id="319" r:id="rId65"/>
    <p:sldId id="320" r:id="rId66"/>
    <p:sldId id="321" r:id="rId6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4.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7AC42C7-FF56-4629-8ABA-E51ACFEA5E0E}" type="datetimeFigureOut">
              <a:rPr lang="tr-TR" smtClean="0"/>
              <a:t>17.11.2022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9865FE2-57DD-4480-93BF-780AE9B17D3D}" type="slidenum">
              <a:rPr lang="tr-TR" smtClean="0"/>
              <a:t>‹#›</a:t>
            </a:fld>
            <a:endParaRPr lang="tr-TR"/>
          </a:p>
        </p:txBody>
      </p:sp>
    </p:spTree>
    <p:extLst>
      <p:ext uri="{BB962C8B-B14F-4D97-AF65-F5344CB8AC3E}">
        <p14:creationId xmlns:p14="http://schemas.microsoft.com/office/powerpoint/2010/main" val="650725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7AC42C7-FF56-4629-8ABA-E51ACFEA5E0E}" type="datetimeFigureOut">
              <a:rPr lang="tr-TR" smtClean="0"/>
              <a:t>17.11.2022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9865FE2-57DD-4480-93BF-780AE9B17D3D}" type="slidenum">
              <a:rPr lang="tr-TR" smtClean="0"/>
              <a:t>‹#›</a:t>
            </a:fld>
            <a:endParaRPr lang="tr-TR"/>
          </a:p>
        </p:txBody>
      </p:sp>
    </p:spTree>
    <p:extLst>
      <p:ext uri="{BB962C8B-B14F-4D97-AF65-F5344CB8AC3E}">
        <p14:creationId xmlns:p14="http://schemas.microsoft.com/office/powerpoint/2010/main" val="4220016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7AC42C7-FF56-4629-8ABA-E51ACFEA5E0E}" type="datetimeFigureOut">
              <a:rPr lang="tr-TR" smtClean="0"/>
              <a:t>17.11.2022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9865FE2-57DD-4480-93BF-780AE9B17D3D}" type="slidenum">
              <a:rPr lang="tr-TR" smtClean="0"/>
              <a:t>‹#›</a:t>
            </a:fld>
            <a:endParaRPr lang="tr-TR"/>
          </a:p>
        </p:txBody>
      </p:sp>
    </p:spTree>
    <p:extLst>
      <p:ext uri="{BB962C8B-B14F-4D97-AF65-F5344CB8AC3E}">
        <p14:creationId xmlns:p14="http://schemas.microsoft.com/office/powerpoint/2010/main" val="3696225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7AC42C7-FF56-4629-8ABA-E51ACFEA5E0E}" type="datetimeFigureOut">
              <a:rPr lang="tr-TR" smtClean="0"/>
              <a:t>17.11.2022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9865FE2-57DD-4480-93BF-780AE9B17D3D}" type="slidenum">
              <a:rPr lang="tr-TR" smtClean="0"/>
              <a:t>‹#›</a:t>
            </a:fld>
            <a:endParaRPr lang="tr-TR"/>
          </a:p>
        </p:txBody>
      </p:sp>
    </p:spTree>
    <p:extLst>
      <p:ext uri="{BB962C8B-B14F-4D97-AF65-F5344CB8AC3E}">
        <p14:creationId xmlns:p14="http://schemas.microsoft.com/office/powerpoint/2010/main" val="1410821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7AC42C7-FF56-4629-8ABA-E51ACFEA5E0E}" type="datetimeFigureOut">
              <a:rPr lang="tr-TR" smtClean="0"/>
              <a:t>17.11.2022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9865FE2-57DD-4480-93BF-780AE9B17D3D}" type="slidenum">
              <a:rPr lang="tr-TR" smtClean="0"/>
              <a:t>‹#›</a:t>
            </a:fld>
            <a:endParaRPr lang="tr-TR"/>
          </a:p>
        </p:txBody>
      </p:sp>
    </p:spTree>
    <p:extLst>
      <p:ext uri="{BB962C8B-B14F-4D97-AF65-F5344CB8AC3E}">
        <p14:creationId xmlns:p14="http://schemas.microsoft.com/office/powerpoint/2010/main" val="1241381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7AC42C7-FF56-4629-8ABA-E51ACFEA5E0E}" type="datetimeFigureOut">
              <a:rPr lang="tr-TR" smtClean="0"/>
              <a:t>17.11.2022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9865FE2-57DD-4480-93BF-780AE9B17D3D}" type="slidenum">
              <a:rPr lang="tr-TR" smtClean="0"/>
              <a:t>‹#›</a:t>
            </a:fld>
            <a:endParaRPr lang="tr-TR"/>
          </a:p>
        </p:txBody>
      </p:sp>
    </p:spTree>
    <p:extLst>
      <p:ext uri="{BB962C8B-B14F-4D97-AF65-F5344CB8AC3E}">
        <p14:creationId xmlns:p14="http://schemas.microsoft.com/office/powerpoint/2010/main" val="2234823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7AC42C7-FF56-4629-8ABA-E51ACFEA5E0E}" type="datetimeFigureOut">
              <a:rPr lang="tr-TR" smtClean="0"/>
              <a:t>17.11.2022</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9865FE2-57DD-4480-93BF-780AE9B17D3D}" type="slidenum">
              <a:rPr lang="tr-TR" smtClean="0"/>
              <a:t>‹#›</a:t>
            </a:fld>
            <a:endParaRPr lang="tr-TR"/>
          </a:p>
        </p:txBody>
      </p:sp>
    </p:spTree>
    <p:extLst>
      <p:ext uri="{BB962C8B-B14F-4D97-AF65-F5344CB8AC3E}">
        <p14:creationId xmlns:p14="http://schemas.microsoft.com/office/powerpoint/2010/main" val="3609242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7AC42C7-FF56-4629-8ABA-E51ACFEA5E0E}" type="datetimeFigureOut">
              <a:rPr lang="tr-TR" smtClean="0"/>
              <a:t>17.11.2022</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9865FE2-57DD-4480-93BF-780AE9B17D3D}" type="slidenum">
              <a:rPr lang="tr-TR" smtClean="0"/>
              <a:t>‹#›</a:t>
            </a:fld>
            <a:endParaRPr lang="tr-TR"/>
          </a:p>
        </p:txBody>
      </p:sp>
    </p:spTree>
    <p:extLst>
      <p:ext uri="{BB962C8B-B14F-4D97-AF65-F5344CB8AC3E}">
        <p14:creationId xmlns:p14="http://schemas.microsoft.com/office/powerpoint/2010/main" val="3263163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7AC42C7-FF56-4629-8ABA-E51ACFEA5E0E}" type="datetimeFigureOut">
              <a:rPr lang="tr-TR" smtClean="0"/>
              <a:t>17.11.2022</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9865FE2-57DD-4480-93BF-780AE9B17D3D}" type="slidenum">
              <a:rPr lang="tr-TR" smtClean="0"/>
              <a:t>‹#›</a:t>
            </a:fld>
            <a:endParaRPr lang="tr-TR"/>
          </a:p>
        </p:txBody>
      </p:sp>
    </p:spTree>
    <p:extLst>
      <p:ext uri="{BB962C8B-B14F-4D97-AF65-F5344CB8AC3E}">
        <p14:creationId xmlns:p14="http://schemas.microsoft.com/office/powerpoint/2010/main" val="1748449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7AC42C7-FF56-4629-8ABA-E51ACFEA5E0E}" type="datetimeFigureOut">
              <a:rPr lang="tr-TR" smtClean="0"/>
              <a:t>17.11.2022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9865FE2-57DD-4480-93BF-780AE9B17D3D}" type="slidenum">
              <a:rPr lang="tr-TR" smtClean="0"/>
              <a:t>‹#›</a:t>
            </a:fld>
            <a:endParaRPr lang="tr-TR"/>
          </a:p>
        </p:txBody>
      </p:sp>
    </p:spTree>
    <p:extLst>
      <p:ext uri="{BB962C8B-B14F-4D97-AF65-F5344CB8AC3E}">
        <p14:creationId xmlns:p14="http://schemas.microsoft.com/office/powerpoint/2010/main" val="1036884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7AC42C7-FF56-4629-8ABA-E51ACFEA5E0E}" type="datetimeFigureOut">
              <a:rPr lang="tr-TR" smtClean="0"/>
              <a:t>17.11.2022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9865FE2-57DD-4480-93BF-780AE9B17D3D}" type="slidenum">
              <a:rPr lang="tr-TR" smtClean="0"/>
              <a:t>‹#›</a:t>
            </a:fld>
            <a:endParaRPr lang="tr-TR"/>
          </a:p>
        </p:txBody>
      </p:sp>
    </p:spTree>
    <p:extLst>
      <p:ext uri="{BB962C8B-B14F-4D97-AF65-F5344CB8AC3E}">
        <p14:creationId xmlns:p14="http://schemas.microsoft.com/office/powerpoint/2010/main" val="2686414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AC42C7-FF56-4629-8ABA-E51ACFEA5E0E}" type="datetimeFigureOut">
              <a:rPr lang="tr-TR" smtClean="0"/>
              <a:t>17.11.2022</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865FE2-57DD-4480-93BF-780AE9B17D3D}" type="slidenum">
              <a:rPr lang="tr-TR" smtClean="0"/>
              <a:t>‹#›</a:t>
            </a:fld>
            <a:endParaRPr lang="tr-TR"/>
          </a:p>
        </p:txBody>
      </p:sp>
    </p:spTree>
    <p:extLst>
      <p:ext uri="{BB962C8B-B14F-4D97-AF65-F5344CB8AC3E}">
        <p14:creationId xmlns:p14="http://schemas.microsoft.com/office/powerpoint/2010/main" val="3911536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jpg"/><Relationship Id="rId4" Type="http://schemas.openxmlformats.org/officeDocument/2006/relationships/image" Target="../media/image1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26.png"/><Relationship Id="rId5" Type="http://schemas.openxmlformats.org/officeDocument/2006/relationships/image" Target="../media/image24.wmf"/><Relationship Id="rId4" Type="http://schemas.openxmlformats.org/officeDocument/2006/relationships/oleObject" Target="../embeddings/oleObject1.bin"/></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xml"/><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xml"/><Relationship Id="rId4" Type="http://schemas.openxmlformats.org/officeDocument/2006/relationships/image" Target="../media/image62.png"/></Relationships>
</file>

<file path=ppt/slides/_rels/slide3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xml"/><Relationship Id="rId4" Type="http://schemas.openxmlformats.org/officeDocument/2006/relationships/image" Target="../media/image67.png"/></Relationships>
</file>

<file path=ppt/slides/_rels/slide3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3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fif"/><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1.xml"/><Relationship Id="rId4" Type="http://schemas.openxmlformats.org/officeDocument/2006/relationships/image" Target="../media/image80.png"/></Relationships>
</file>

<file path=ppt/slides/_rels/slide4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1.xml"/><Relationship Id="rId5" Type="http://schemas.openxmlformats.org/officeDocument/2006/relationships/image" Target="../media/image96.png"/><Relationship Id="rId4" Type="http://schemas.openxmlformats.org/officeDocument/2006/relationships/image" Target="../media/image95.png"/></Relationships>
</file>

<file path=ppt/slides/_rels/slide5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1.xml"/><Relationship Id="rId4" Type="http://schemas.openxmlformats.org/officeDocument/2006/relationships/image" Target="../media/image99.png"/></Relationships>
</file>

<file path=ppt/slides/_rels/slide59.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1.xml"/><Relationship Id="rId4" Type="http://schemas.openxmlformats.org/officeDocument/2006/relationships/image" Target="../media/image109.png"/></Relationships>
</file>

<file path=ppt/slides/_rels/slide66.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1.xml"/><Relationship Id="rId4" Type="http://schemas.openxmlformats.org/officeDocument/2006/relationships/image" Target="../media/image1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Alt Başlık"/>
          <p:cNvSpPr txBox="1">
            <a:spLocks/>
          </p:cNvSpPr>
          <p:nvPr/>
        </p:nvSpPr>
        <p:spPr>
          <a:xfrm>
            <a:off x="2429691" y="4114800"/>
            <a:ext cx="7419702" cy="2118817"/>
          </a:xfrm>
          <a:prstGeom prst="rect">
            <a:avLst/>
          </a:prstGeom>
          <a:noFill/>
          <a:ln>
            <a:solidFill>
              <a:schemeClr val="accent1"/>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tr-TR" sz="2800" b="1" dirty="0" smtClean="0">
                <a:latin typeface="Times New Roman" pitchFamily="18" charset="0"/>
                <a:cs typeface="Times New Roman" pitchFamily="18" charset="0"/>
              </a:rPr>
              <a:t/>
            </a:r>
            <a:br>
              <a:rPr lang="tr-TR" sz="2800" b="1" dirty="0" smtClean="0">
                <a:latin typeface="Times New Roman" pitchFamily="18" charset="0"/>
                <a:cs typeface="Times New Roman" pitchFamily="18" charset="0"/>
              </a:rPr>
            </a:br>
            <a:r>
              <a:rPr lang="tr-TR" sz="3600" b="1" dirty="0" smtClean="0">
                <a:latin typeface="Times New Roman" pitchFamily="18" charset="0"/>
                <a:cs typeface="Times New Roman" pitchFamily="18" charset="0"/>
              </a:rPr>
              <a:t>Dijital-Sosyal Medya Okuryazarlığı</a:t>
            </a:r>
            <a:endParaRPr lang="tr-TR" sz="2800" b="1" i="1" dirty="0" smtClean="0">
              <a:latin typeface="Times New Roman" pitchFamily="18" charset="0"/>
              <a:cs typeface="Times New Roman" pitchFamily="18" charset="0"/>
            </a:endParaRPr>
          </a:p>
          <a:p>
            <a:pPr marL="0" indent="0" algn="ctr">
              <a:buNone/>
            </a:pPr>
            <a:r>
              <a:rPr lang="tr-TR" sz="2800" b="1" i="1" dirty="0" smtClean="0">
                <a:latin typeface="Times New Roman" pitchFamily="18" charset="0"/>
                <a:cs typeface="Times New Roman" pitchFamily="18" charset="0"/>
              </a:rPr>
              <a:t>Doç. Dr. Sait Sinan Atılgan</a:t>
            </a:r>
            <a:endParaRPr lang="tr-TR" sz="2800" b="1" i="1" dirty="0">
              <a:latin typeface="Times New Roman" pitchFamily="18" charset="0"/>
              <a:cs typeface="Times New Roman" pitchFamily="18" charset="0"/>
            </a:endParaRPr>
          </a:p>
        </p:txBody>
      </p:sp>
      <p:pic>
        <p:nvPicPr>
          <p:cNvPr id="8" name="Resim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4012" y="156898"/>
            <a:ext cx="5811061" cy="3801005"/>
          </a:xfrm>
          <a:prstGeom prst="rect">
            <a:avLst/>
          </a:prstGeom>
        </p:spPr>
      </p:pic>
    </p:spTree>
    <p:extLst>
      <p:ext uri="{BB962C8B-B14F-4D97-AF65-F5344CB8AC3E}">
        <p14:creationId xmlns:p14="http://schemas.microsoft.com/office/powerpoint/2010/main" val="1777586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4204536" y="399087"/>
            <a:ext cx="3697025" cy="575839"/>
          </a:xfrm>
        </p:spPr>
        <p:txBody>
          <a:bodyPr>
            <a:normAutofit/>
          </a:bodyPr>
          <a:lstStyle/>
          <a:p>
            <a:r>
              <a:rPr lang="tr-TR" sz="3000" b="1" i="1" u="sng" dirty="0" smtClean="0"/>
              <a:t>GEZİ OLAYLARI</a:t>
            </a:r>
            <a:endParaRPr lang="tr-TR" sz="3000" b="1" i="1" u="sng" dirty="0"/>
          </a:p>
        </p:txBody>
      </p:sp>
      <p:pic>
        <p:nvPicPr>
          <p:cNvPr id="13" name="Resim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17776"/>
            <a:ext cx="4247204" cy="2605895"/>
          </a:xfrm>
          <a:prstGeom prst="rect">
            <a:avLst/>
          </a:prstGeom>
        </p:spPr>
      </p:pic>
      <p:pic>
        <p:nvPicPr>
          <p:cNvPr id="14" name="Resim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07" y="0"/>
            <a:ext cx="4906190" cy="3017520"/>
          </a:xfrm>
          <a:prstGeom prst="rect">
            <a:avLst/>
          </a:prstGeom>
        </p:spPr>
      </p:pic>
      <p:pic>
        <p:nvPicPr>
          <p:cNvPr id="15" name="Resim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24206" y="4277005"/>
            <a:ext cx="4667794" cy="2625634"/>
          </a:xfrm>
          <a:prstGeom prst="rect">
            <a:avLst/>
          </a:prstGeom>
        </p:spPr>
      </p:pic>
      <p:pic>
        <p:nvPicPr>
          <p:cNvPr id="16" name="Resim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46714" y="0"/>
            <a:ext cx="4853577" cy="2730137"/>
          </a:xfrm>
          <a:prstGeom prst="rect">
            <a:avLst/>
          </a:prstGeom>
        </p:spPr>
      </p:pic>
      <p:pic>
        <p:nvPicPr>
          <p:cNvPr id="18" name="Resim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88495" y="2036279"/>
            <a:ext cx="7144747" cy="4058216"/>
          </a:xfrm>
          <a:prstGeom prst="rect">
            <a:avLst/>
          </a:prstGeom>
        </p:spPr>
      </p:pic>
    </p:spTree>
    <p:extLst>
      <p:ext uri="{BB962C8B-B14F-4D97-AF65-F5344CB8AC3E}">
        <p14:creationId xmlns:p14="http://schemas.microsoft.com/office/powerpoint/2010/main" val="19574953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2844437" y="900264"/>
            <a:ext cx="5541413" cy="1614336"/>
          </a:xfrm>
        </p:spPr>
        <p:txBody>
          <a:bodyPr>
            <a:noAutofit/>
          </a:bodyPr>
          <a:lstStyle/>
          <a:p>
            <a:r>
              <a:rPr lang="tr-TR" sz="3500" b="1" dirty="0" smtClean="0"/>
              <a:t>Araç değişince toplumun iletişim biçimi de değişir…</a:t>
            </a:r>
            <a:endParaRPr lang="tr-TR" sz="3500" b="1" dirty="0"/>
          </a:p>
        </p:txBody>
      </p:sp>
      <p:sp>
        <p:nvSpPr>
          <p:cNvPr id="8" name="Alt Başlık 2"/>
          <p:cNvSpPr txBox="1">
            <a:spLocks/>
          </p:cNvSpPr>
          <p:nvPr/>
        </p:nvSpPr>
        <p:spPr>
          <a:xfrm>
            <a:off x="2105297" y="2743200"/>
            <a:ext cx="7930243" cy="248301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sz="3500" b="1" dirty="0" smtClean="0"/>
              <a:t>Teknolojiler yalnızca insanların kullandığı icatlar değildir; </a:t>
            </a:r>
          </a:p>
          <a:p>
            <a:r>
              <a:rPr lang="tr-TR" sz="3500" b="1" dirty="0" smtClean="0"/>
              <a:t>Aynı zamanda insanları yeniden icat eden araçlardır…</a:t>
            </a:r>
            <a:endParaRPr lang="tr-TR" sz="3500" b="1" dirty="0"/>
          </a:p>
        </p:txBody>
      </p:sp>
    </p:spTree>
    <p:extLst>
      <p:ext uri="{BB962C8B-B14F-4D97-AF65-F5344CB8AC3E}">
        <p14:creationId xmlns:p14="http://schemas.microsoft.com/office/powerpoint/2010/main" val="32559070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5760720" y="559017"/>
            <a:ext cx="5747657" cy="2417703"/>
          </a:xfrm>
        </p:spPr>
        <p:txBody>
          <a:bodyPr>
            <a:noAutofit/>
          </a:bodyPr>
          <a:lstStyle/>
          <a:p>
            <a:r>
              <a:rPr lang="tr-TR" sz="3500" b="1" dirty="0" smtClean="0"/>
              <a:t>Matbaanın ortaya çıkması ile Avrupa toplumunun yapısı değişmiş ve Modern dünyanın kapıları açılmıştır…</a:t>
            </a:r>
            <a:endParaRPr lang="tr-TR" sz="3500" b="1" dirty="0"/>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229" y="849087"/>
            <a:ext cx="4653400" cy="4924696"/>
          </a:xfrm>
          <a:prstGeom prst="rect">
            <a:avLst/>
          </a:prstGeom>
        </p:spPr>
      </p:pic>
      <p:sp>
        <p:nvSpPr>
          <p:cNvPr id="5" name="Alt Başlık 2"/>
          <p:cNvSpPr txBox="1">
            <a:spLocks/>
          </p:cNvSpPr>
          <p:nvPr/>
        </p:nvSpPr>
        <p:spPr>
          <a:xfrm>
            <a:off x="496389" y="173126"/>
            <a:ext cx="4719652" cy="77178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sz="3500" b="1" dirty="0" smtClean="0"/>
              <a:t>1450 - MATBAA</a:t>
            </a:r>
            <a:endParaRPr lang="tr-TR" sz="3500" b="1" dirty="0"/>
          </a:p>
        </p:txBody>
      </p:sp>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0720" y="2580986"/>
            <a:ext cx="5561390" cy="3388740"/>
          </a:xfrm>
          <a:prstGeom prst="rect">
            <a:avLst/>
          </a:prstGeom>
        </p:spPr>
      </p:pic>
      <p:sp>
        <p:nvSpPr>
          <p:cNvPr id="7" name="Alt Başlık 2"/>
          <p:cNvSpPr txBox="1">
            <a:spLocks/>
          </p:cNvSpPr>
          <p:nvPr/>
        </p:nvSpPr>
        <p:spPr>
          <a:xfrm>
            <a:off x="3914896" y="6086218"/>
            <a:ext cx="4719652" cy="77178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sz="3500" b="1" dirty="0" smtClean="0"/>
              <a:t>ORTAÇAĞ AVRUPASI</a:t>
            </a:r>
            <a:endParaRPr lang="tr-TR" sz="3500" b="1" dirty="0"/>
          </a:p>
        </p:txBody>
      </p:sp>
    </p:spTree>
    <p:extLst>
      <p:ext uri="{BB962C8B-B14F-4D97-AF65-F5344CB8AC3E}">
        <p14:creationId xmlns:p14="http://schemas.microsoft.com/office/powerpoint/2010/main" val="36015797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2573382" y="1486480"/>
            <a:ext cx="7419704" cy="3608034"/>
          </a:xfrm>
        </p:spPr>
        <p:txBody>
          <a:bodyPr>
            <a:noAutofit/>
          </a:bodyPr>
          <a:lstStyle/>
          <a:p>
            <a:r>
              <a:rPr lang="tr-TR" sz="3500" b="1" i="1" u="sng" dirty="0" smtClean="0"/>
              <a:t>Kitle İletişim Araçlarının Etkileri</a:t>
            </a:r>
          </a:p>
          <a:p>
            <a:endParaRPr lang="tr-TR" sz="3500" b="1" i="1" u="sng" dirty="0"/>
          </a:p>
          <a:p>
            <a:r>
              <a:rPr lang="tr-TR" sz="3500" b="1" dirty="0" smtClean="0"/>
              <a:t>1900-1950    Güçlü Etkiler Dönemi</a:t>
            </a:r>
          </a:p>
          <a:p>
            <a:r>
              <a:rPr lang="tr-TR" sz="3500" b="1" dirty="0" smtClean="0"/>
              <a:t>1950 – 1970  Sınırlı Etkiler Dönemi</a:t>
            </a:r>
          </a:p>
          <a:p>
            <a:r>
              <a:rPr lang="tr-TR" sz="3500" b="1" dirty="0" smtClean="0"/>
              <a:t>1970 –           Güçlü </a:t>
            </a:r>
            <a:r>
              <a:rPr lang="tr-TR" sz="3500" b="1" dirty="0"/>
              <a:t>Etkilere Dönüş</a:t>
            </a:r>
          </a:p>
          <a:p>
            <a:endParaRPr lang="tr-TR" sz="3500" b="1" dirty="0" smtClean="0"/>
          </a:p>
          <a:p>
            <a:endParaRPr lang="tr-TR" sz="3500" b="1" dirty="0"/>
          </a:p>
          <a:p>
            <a:endParaRPr lang="tr-TR" sz="3500" b="1" dirty="0"/>
          </a:p>
        </p:txBody>
      </p:sp>
      <p:pic>
        <p:nvPicPr>
          <p:cNvPr id="9" name="Resim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26721" y="4007152"/>
            <a:ext cx="842113" cy="312425"/>
          </a:xfrm>
          <a:prstGeom prst="rect">
            <a:avLst/>
          </a:prstGeom>
        </p:spPr>
      </p:pic>
    </p:spTree>
    <p:extLst>
      <p:ext uri="{BB962C8B-B14F-4D97-AF65-F5344CB8AC3E}">
        <p14:creationId xmlns:p14="http://schemas.microsoft.com/office/powerpoint/2010/main" val="25958340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5760720" y="559017"/>
            <a:ext cx="5747657" cy="2417703"/>
          </a:xfrm>
        </p:spPr>
        <p:txBody>
          <a:bodyPr>
            <a:noAutofit/>
          </a:bodyPr>
          <a:lstStyle/>
          <a:p>
            <a:r>
              <a:rPr lang="tr-TR" sz="3500" b="1" dirty="0" smtClean="0"/>
              <a:t>Matbaanın ortaya çıkması ile Avrupa toplumunun yapısı değişmiş ve Modern dünyanın kapıları açılmıştır…</a:t>
            </a:r>
            <a:endParaRPr lang="tr-TR" sz="3500" b="1" dirty="0"/>
          </a:p>
        </p:txBody>
      </p:sp>
      <p:sp>
        <p:nvSpPr>
          <p:cNvPr id="5" name="Alt Başlık 2"/>
          <p:cNvSpPr txBox="1">
            <a:spLocks/>
          </p:cNvSpPr>
          <p:nvPr/>
        </p:nvSpPr>
        <p:spPr>
          <a:xfrm>
            <a:off x="496389" y="173126"/>
            <a:ext cx="4719652" cy="77178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sz="3500" b="1" dirty="0" smtClean="0"/>
              <a:t>1835 - TELGRAF</a:t>
            </a:r>
            <a:endParaRPr lang="tr-TR" sz="3500" b="1" dirty="0"/>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5900" y="652150"/>
            <a:ext cx="4552646" cy="3096890"/>
          </a:xfrm>
          <a:prstGeom prst="rect">
            <a:avLst/>
          </a:prstGeom>
        </p:spPr>
      </p:pic>
      <p:pic>
        <p:nvPicPr>
          <p:cNvPr id="9" name="Resim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0010" y="3242535"/>
            <a:ext cx="5859470" cy="3301956"/>
          </a:xfrm>
          <a:prstGeom prst="rect">
            <a:avLst/>
          </a:prstGeom>
        </p:spPr>
      </p:pic>
      <p:sp>
        <p:nvSpPr>
          <p:cNvPr id="10" name="Sağ Ok 9"/>
          <p:cNvSpPr/>
          <p:nvPr/>
        </p:nvSpPr>
        <p:spPr>
          <a:xfrm>
            <a:off x="1045029" y="4715691"/>
            <a:ext cx="3953517" cy="9666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0497114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5760720" y="559017"/>
            <a:ext cx="5747657" cy="2417703"/>
          </a:xfrm>
        </p:spPr>
        <p:txBody>
          <a:bodyPr>
            <a:noAutofit/>
          </a:bodyPr>
          <a:lstStyle/>
          <a:p>
            <a:r>
              <a:rPr lang="tr-TR" sz="3500" b="1" dirty="0" smtClean="0"/>
              <a:t>Radyo’nun II. Dünya savaşında propaganda amaçlı kullanılması ile savaşın yayılımı artmıştır… </a:t>
            </a:r>
            <a:endParaRPr lang="tr-TR" sz="3500" b="1" dirty="0"/>
          </a:p>
        </p:txBody>
      </p:sp>
      <p:sp>
        <p:nvSpPr>
          <p:cNvPr id="5" name="Alt Başlık 2"/>
          <p:cNvSpPr txBox="1">
            <a:spLocks/>
          </p:cNvSpPr>
          <p:nvPr/>
        </p:nvSpPr>
        <p:spPr>
          <a:xfrm>
            <a:off x="496389" y="173126"/>
            <a:ext cx="4719652" cy="77178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sz="3500" b="1" dirty="0" smtClean="0"/>
              <a:t>1930 - RADYO</a:t>
            </a:r>
            <a:endParaRPr lang="tr-TR" sz="3500" b="1" dirty="0"/>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0997" y="3748262"/>
            <a:ext cx="3131552" cy="3131552"/>
          </a:xfrm>
          <a:prstGeom prst="rect">
            <a:avLst/>
          </a:prstGeom>
        </p:spPr>
      </p:pic>
      <p:graphicFrame>
        <p:nvGraphicFramePr>
          <p:cNvPr id="7" name="Nesne 6"/>
          <p:cNvGraphicFramePr>
            <a:graphicFrameLocks noChangeAspect="1"/>
          </p:cNvGraphicFramePr>
          <p:nvPr>
            <p:extLst>
              <p:ext uri="{D42A27DB-BD31-4B8C-83A1-F6EECF244321}">
                <p14:modId xmlns:p14="http://schemas.microsoft.com/office/powerpoint/2010/main" val="380480736"/>
              </p:ext>
            </p:extLst>
          </p:nvPr>
        </p:nvGraphicFramePr>
        <p:xfrm>
          <a:off x="275344" y="681388"/>
          <a:ext cx="4442858" cy="3330394"/>
        </p:xfrm>
        <a:graphic>
          <a:graphicData uri="http://schemas.openxmlformats.org/presentationml/2006/ole">
            <mc:AlternateContent xmlns:mc="http://schemas.openxmlformats.org/markup-compatibility/2006">
              <mc:Choice xmlns:v="urn:schemas-microsoft-com:vml" Requires="v">
                <p:oleObj spid="_x0000_s1049" name="Bit Eşlem Resmi" r:id="rId4" imgW="6048360" imgH="4533840" progId="Paint.Picture">
                  <p:embed/>
                </p:oleObj>
              </mc:Choice>
              <mc:Fallback>
                <p:oleObj name="Bit Eşlem Resmi" r:id="rId4" imgW="6048360" imgH="4533840" progId="Paint.Picture">
                  <p:embed/>
                  <p:pic>
                    <p:nvPicPr>
                      <p:cNvPr id="0" name=""/>
                      <p:cNvPicPr/>
                      <p:nvPr/>
                    </p:nvPicPr>
                    <p:blipFill>
                      <a:blip r:embed="rId5"/>
                      <a:stretch>
                        <a:fillRect/>
                      </a:stretch>
                    </p:blipFill>
                    <p:spPr>
                      <a:xfrm>
                        <a:off x="275344" y="681388"/>
                        <a:ext cx="4442858" cy="3330394"/>
                      </a:xfrm>
                      <a:prstGeom prst="rect">
                        <a:avLst/>
                      </a:prstGeom>
                    </p:spPr>
                  </p:pic>
                </p:oleObj>
              </mc:Fallback>
            </mc:AlternateContent>
          </a:graphicData>
        </a:graphic>
      </p:graphicFrame>
      <p:pic>
        <p:nvPicPr>
          <p:cNvPr id="8" name="Resim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84446" y="3664062"/>
            <a:ext cx="6185634" cy="3148046"/>
          </a:xfrm>
          <a:prstGeom prst="rect">
            <a:avLst/>
          </a:prstGeom>
        </p:spPr>
      </p:pic>
    </p:spTree>
    <p:extLst>
      <p:ext uri="{BB962C8B-B14F-4D97-AF65-F5344CB8AC3E}">
        <p14:creationId xmlns:p14="http://schemas.microsoft.com/office/powerpoint/2010/main" val="19545480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6289532" y="768023"/>
            <a:ext cx="5747657" cy="2417703"/>
          </a:xfrm>
        </p:spPr>
        <p:txBody>
          <a:bodyPr>
            <a:noAutofit/>
          </a:bodyPr>
          <a:lstStyle/>
          <a:p>
            <a:r>
              <a:rPr lang="tr-TR" sz="3500" b="1" dirty="0" smtClean="0"/>
              <a:t>Televizyon ile ABD hegemonyası tüm dünyaya yayılmıştır… </a:t>
            </a:r>
            <a:endParaRPr lang="tr-TR" sz="3500" b="1" dirty="0"/>
          </a:p>
        </p:txBody>
      </p:sp>
      <p:sp>
        <p:nvSpPr>
          <p:cNvPr id="5" name="Alt Başlık 2"/>
          <p:cNvSpPr txBox="1">
            <a:spLocks/>
          </p:cNvSpPr>
          <p:nvPr/>
        </p:nvSpPr>
        <p:spPr>
          <a:xfrm>
            <a:off x="496389" y="173126"/>
            <a:ext cx="4719652" cy="77178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sz="3500" b="1" dirty="0" smtClean="0"/>
              <a:t>1950 - TELEVİZYON</a:t>
            </a:r>
            <a:endParaRPr lang="tr-TR" sz="3500" b="1"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5270" y="3412575"/>
            <a:ext cx="5430008" cy="3324689"/>
          </a:xfrm>
          <a:prstGeom prst="rect">
            <a:avLst/>
          </a:prstGeom>
        </p:spPr>
      </p:pic>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260" y="944908"/>
            <a:ext cx="6068272" cy="3391373"/>
          </a:xfrm>
          <a:prstGeom prst="rect">
            <a:avLst/>
          </a:prstGeom>
        </p:spPr>
      </p:pic>
      <p:sp>
        <p:nvSpPr>
          <p:cNvPr id="9" name="Alt Başlık 2"/>
          <p:cNvSpPr txBox="1">
            <a:spLocks/>
          </p:cNvSpPr>
          <p:nvPr/>
        </p:nvSpPr>
        <p:spPr>
          <a:xfrm>
            <a:off x="381567" y="4582864"/>
            <a:ext cx="5747657" cy="180487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sz="3500" b="1" dirty="0" smtClean="0"/>
              <a:t>Tüm dünya ABD tarafından üretilen medya içeriklerini tüketmiştir… </a:t>
            </a:r>
            <a:endParaRPr lang="tr-TR" sz="3500" b="1" dirty="0"/>
          </a:p>
        </p:txBody>
      </p:sp>
    </p:spTree>
    <p:extLst>
      <p:ext uri="{BB962C8B-B14F-4D97-AF65-F5344CB8AC3E}">
        <p14:creationId xmlns:p14="http://schemas.microsoft.com/office/powerpoint/2010/main" val="30792690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640" y="296955"/>
            <a:ext cx="5525590" cy="6504485"/>
          </a:xfrm>
          <a:prstGeom prst="rect">
            <a:avLst/>
          </a:prstGeo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01543" y="-30247"/>
            <a:ext cx="5290457" cy="6888247"/>
          </a:xfrm>
          <a:prstGeom prst="rect">
            <a:avLst/>
          </a:prstGeom>
        </p:spPr>
      </p:pic>
    </p:spTree>
    <p:extLst>
      <p:ext uri="{BB962C8B-B14F-4D97-AF65-F5344CB8AC3E}">
        <p14:creationId xmlns:p14="http://schemas.microsoft.com/office/powerpoint/2010/main" val="22244055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2586445" y="585143"/>
            <a:ext cx="7419704" cy="799520"/>
          </a:xfrm>
        </p:spPr>
        <p:txBody>
          <a:bodyPr>
            <a:noAutofit/>
          </a:bodyPr>
          <a:lstStyle/>
          <a:p>
            <a:r>
              <a:rPr lang="tr-TR" sz="3500" b="1" i="1" u="sng" dirty="0" smtClean="0"/>
              <a:t>SOSYAL MEDYAYI ANLAMAK</a:t>
            </a:r>
            <a:endParaRPr lang="tr-TR" sz="3500" b="1" dirty="0"/>
          </a:p>
          <a:p>
            <a:endParaRPr lang="tr-TR" sz="3500" b="1" dirty="0" smtClean="0"/>
          </a:p>
          <a:p>
            <a:endParaRPr lang="tr-TR" sz="3500" b="1" dirty="0"/>
          </a:p>
          <a:p>
            <a:endParaRPr lang="tr-TR" sz="3500" b="1" dirty="0"/>
          </a:p>
        </p:txBody>
      </p:sp>
      <p:pic>
        <p:nvPicPr>
          <p:cNvPr id="2" name="Resim 1"/>
          <p:cNvPicPr>
            <a:picLocks noChangeAspect="1"/>
          </p:cNvPicPr>
          <p:nvPr/>
        </p:nvPicPr>
        <p:blipFill>
          <a:blip r:embed="rId2"/>
          <a:stretch>
            <a:fillRect/>
          </a:stretch>
        </p:blipFill>
        <p:spPr>
          <a:xfrm>
            <a:off x="2878272" y="2072751"/>
            <a:ext cx="6644550" cy="3492026"/>
          </a:xfrm>
          <a:prstGeom prst="rect">
            <a:avLst/>
          </a:prstGeom>
        </p:spPr>
      </p:pic>
    </p:spTree>
    <p:extLst>
      <p:ext uri="{BB962C8B-B14F-4D97-AF65-F5344CB8AC3E}">
        <p14:creationId xmlns:p14="http://schemas.microsoft.com/office/powerpoint/2010/main" val="9930150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2932610" y="154967"/>
            <a:ext cx="6328955" cy="6703033"/>
          </a:xfrm>
          <a:prstGeom prst="rect">
            <a:avLst/>
          </a:prstGeom>
        </p:spPr>
      </p:pic>
    </p:spTree>
    <p:extLst>
      <p:ext uri="{BB962C8B-B14F-4D97-AF65-F5344CB8AC3E}">
        <p14:creationId xmlns:p14="http://schemas.microsoft.com/office/powerpoint/2010/main" val="29489306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4"/>
          <a:stretch>
            <a:fillRect/>
          </a:stretch>
        </p:blipFill>
        <p:spPr>
          <a:xfrm>
            <a:off x="6384199" y="871809"/>
            <a:ext cx="4875984" cy="4934873"/>
          </a:xfrm>
          <a:prstGeom prst="rect">
            <a:avLst/>
          </a:prstGeom>
        </p:spPr>
      </p:pic>
      <p:pic>
        <p:nvPicPr>
          <p:cNvPr id="7" name="the-sound-of-dial-up-interne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89612" y="1408612"/>
            <a:ext cx="4075611" cy="4075611"/>
          </a:xfrm>
          <a:prstGeom prst="rect">
            <a:avLst/>
          </a:prstGeom>
        </p:spPr>
      </p:pic>
    </p:spTree>
    <p:extLst>
      <p:ext uri="{BB962C8B-B14F-4D97-AF65-F5344CB8AC3E}">
        <p14:creationId xmlns:p14="http://schemas.microsoft.com/office/powerpoint/2010/main" val="70301413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8704"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08801" y="3069771"/>
            <a:ext cx="6281657" cy="3448322"/>
          </a:xfrm>
          <a:prstGeom prst="rect">
            <a:avLst/>
          </a:prstGeom>
        </p:spPr>
      </p:pic>
      <p:pic>
        <p:nvPicPr>
          <p:cNvPr id="3" name="Resim 2"/>
          <p:cNvPicPr>
            <a:picLocks noChangeAspect="1"/>
          </p:cNvPicPr>
          <p:nvPr/>
        </p:nvPicPr>
        <p:blipFill>
          <a:blip r:embed="rId3"/>
          <a:stretch>
            <a:fillRect/>
          </a:stretch>
        </p:blipFill>
        <p:spPr>
          <a:xfrm>
            <a:off x="6390458" y="526868"/>
            <a:ext cx="5758303" cy="3352801"/>
          </a:xfrm>
          <a:prstGeom prst="rect">
            <a:avLst/>
          </a:prstGeom>
        </p:spPr>
      </p:pic>
      <p:sp>
        <p:nvSpPr>
          <p:cNvPr id="6" name="Alt Başlık 2"/>
          <p:cNvSpPr>
            <a:spLocks noGrp="1"/>
          </p:cNvSpPr>
          <p:nvPr>
            <p:ph type="subTitle" idx="1"/>
          </p:nvPr>
        </p:nvSpPr>
        <p:spPr>
          <a:xfrm>
            <a:off x="953588" y="518159"/>
            <a:ext cx="4741817" cy="2223371"/>
          </a:xfrm>
        </p:spPr>
        <p:txBody>
          <a:bodyPr>
            <a:noAutofit/>
          </a:bodyPr>
          <a:lstStyle/>
          <a:p>
            <a:r>
              <a:rPr lang="tr-TR" sz="3500" b="1" i="1" u="sng" dirty="0" smtClean="0"/>
              <a:t>SOSYAL MEDYA</a:t>
            </a:r>
          </a:p>
          <a:p>
            <a:r>
              <a:rPr lang="tr-TR" sz="3500" b="1" i="1" u="sng" dirty="0" smtClean="0"/>
              <a:t>EKONOMİ-POLİTİĞİ</a:t>
            </a:r>
            <a:endParaRPr lang="tr-TR" sz="3500" b="1" dirty="0"/>
          </a:p>
          <a:p>
            <a:endParaRPr lang="tr-TR" sz="3500" b="1" dirty="0" smtClean="0"/>
          </a:p>
          <a:p>
            <a:endParaRPr lang="tr-TR" sz="3500" b="1" dirty="0"/>
          </a:p>
          <a:p>
            <a:endParaRPr lang="tr-TR" sz="3500" b="1" dirty="0"/>
          </a:p>
        </p:txBody>
      </p:sp>
    </p:spTree>
    <p:extLst>
      <p:ext uri="{BB962C8B-B14F-4D97-AF65-F5344CB8AC3E}">
        <p14:creationId xmlns:p14="http://schemas.microsoft.com/office/powerpoint/2010/main" val="620968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0" y="496389"/>
            <a:ext cx="5499463" cy="6490128"/>
          </a:xfrm>
          <a:prstGeom prst="rect">
            <a:avLst/>
          </a:prstGeom>
        </p:spPr>
      </p:pic>
      <p:pic>
        <p:nvPicPr>
          <p:cNvPr id="6" name="Resim 5"/>
          <p:cNvPicPr>
            <a:picLocks noChangeAspect="1"/>
          </p:cNvPicPr>
          <p:nvPr/>
        </p:nvPicPr>
        <p:blipFill>
          <a:blip r:embed="rId3"/>
          <a:stretch>
            <a:fillRect/>
          </a:stretch>
        </p:blipFill>
        <p:spPr>
          <a:xfrm>
            <a:off x="5499463" y="0"/>
            <a:ext cx="5853949" cy="7276012"/>
          </a:xfrm>
          <a:prstGeom prst="rect">
            <a:avLst/>
          </a:prstGeom>
        </p:spPr>
      </p:pic>
    </p:spTree>
    <p:extLst>
      <p:ext uri="{BB962C8B-B14F-4D97-AF65-F5344CB8AC3E}">
        <p14:creationId xmlns:p14="http://schemas.microsoft.com/office/powerpoint/2010/main" val="16342736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7"/>
          <p:cNvPicPr>
            <a:picLocks noChangeAspect="1"/>
          </p:cNvPicPr>
          <p:nvPr/>
        </p:nvPicPr>
        <p:blipFill>
          <a:blip r:embed="rId2"/>
          <a:stretch>
            <a:fillRect/>
          </a:stretch>
        </p:blipFill>
        <p:spPr>
          <a:xfrm>
            <a:off x="0" y="0"/>
            <a:ext cx="5853065" cy="6858000"/>
          </a:xfrm>
          <a:prstGeom prst="rect">
            <a:avLst/>
          </a:prstGeom>
        </p:spPr>
      </p:pic>
      <p:pic>
        <p:nvPicPr>
          <p:cNvPr id="2" name="Resim 1"/>
          <p:cNvPicPr>
            <a:picLocks noChangeAspect="1"/>
          </p:cNvPicPr>
          <p:nvPr/>
        </p:nvPicPr>
        <p:blipFill>
          <a:blip r:embed="rId3"/>
          <a:stretch>
            <a:fillRect/>
          </a:stretch>
        </p:blipFill>
        <p:spPr>
          <a:xfrm>
            <a:off x="5853065" y="0"/>
            <a:ext cx="5668095" cy="6714309"/>
          </a:xfrm>
          <a:prstGeom prst="rect">
            <a:avLst/>
          </a:prstGeom>
        </p:spPr>
      </p:pic>
    </p:spTree>
    <p:extLst>
      <p:ext uri="{BB962C8B-B14F-4D97-AF65-F5344CB8AC3E}">
        <p14:creationId xmlns:p14="http://schemas.microsoft.com/office/powerpoint/2010/main" val="9126191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1040538" y="326571"/>
            <a:ext cx="6017895" cy="3566160"/>
          </a:xfrm>
          <a:prstGeom prst="rect">
            <a:avLst/>
          </a:prstGeom>
        </p:spPr>
      </p:pic>
      <p:pic>
        <p:nvPicPr>
          <p:cNvPr id="7" name="Resim 6"/>
          <p:cNvPicPr>
            <a:picLocks noChangeAspect="1"/>
          </p:cNvPicPr>
          <p:nvPr/>
        </p:nvPicPr>
        <p:blipFill>
          <a:blip r:embed="rId3"/>
          <a:stretch>
            <a:fillRect/>
          </a:stretch>
        </p:blipFill>
        <p:spPr>
          <a:xfrm>
            <a:off x="5260112" y="3612832"/>
            <a:ext cx="6851580" cy="3023099"/>
          </a:xfrm>
          <a:prstGeom prst="rect">
            <a:avLst/>
          </a:prstGeom>
        </p:spPr>
      </p:pic>
    </p:spTree>
    <p:extLst>
      <p:ext uri="{BB962C8B-B14F-4D97-AF65-F5344CB8AC3E}">
        <p14:creationId xmlns:p14="http://schemas.microsoft.com/office/powerpoint/2010/main" val="19778936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855752" y="313509"/>
            <a:ext cx="4813528" cy="6333030"/>
          </a:xfrm>
          <a:prstGeom prst="rect">
            <a:avLst/>
          </a:prstGeom>
        </p:spPr>
      </p:pic>
      <p:pic>
        <p:nvPicPr>
          <p:cNvPr id="4" name="Resim 3"/>
          <p:cNvPicPr>
            <a:picLocks noChangeAspect="1"/>
          </p:cNvPicPr>
          <p:nvPr/>
        </p:nvPicPr>
        <p:blipFill>
          <a:blip r:embed="rId3"/>
          <a:stretch>
            <a:fillRect/>
          </a:stretch>
        </p:blipFill>
        <p:spPr>
          <a:xfrm>
            <a:off x="6544492" y="313509"/>
            <a:ext cx="4649016" cy="6361877"/>
          </a:xfrm>
          <a:prstGeom prst="rect">
            <a:avLst/>
          </a:prstGeom>
        </p:spPr>
      </p:pic>
    </p:spTree>
    <p:extLst>
      <p:ext uri="{BB962C8B-B14F-4D97-AF65-F5344CB8AC3E}">
        <p14:creationId xmlns:p14="http://schemas.microsoft.com/office/powerpoint/2010/main" val="19783334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Resim 8"/>
          <p:cNvPicPr>
            <a:picLocks noChangeAspect="1"/>
          </p:cNvPicPr>
          <p:nvPr/>
        </p:nvPicPr>
        <p:blipFill>
          <a:blip r:embed="rId2"/>
          <a:stretch>
            <a:fillRect/>
          </a:stretch>
        </p:blipFill>
        <p:spPr>
          <a:xfrm>
            <a:off x="366577" y="1351462"/>
            <a:ext cx="5827395" cy="2724150"/>
          </a:xfrm>
          <a:prstGeom prst="rect">
            <a:avLst/>
          </a:prstGeom>
        </p:spPr>
      </p:pic>
      <p:pic>
        <p:nvPicPr>
          <p:cNvPr id="2" name="Resim 1"/>
          <p:cNvPicPr>
            <a:picLocks noChangeAspect="1"/>
          </p:cNvPicPr>
          <p:nvPr/>
        </p:nvPicPr>
        <p:blipFill>
          <a:blip r:embed="rId3"/>
          <a:stretch>
            <a:fillRect/>
          </a:stretch>
        </p:blipFill>
        <p:spPr>
          <a:xfrm>
            <a:off x="6193972" y="494620"/>
            <a:ext cx="5627914" cy="6363380"/>
          </a:xfrm>
          <a:prstGeom prst="rect">
            <a:avLst/>
          </a:prstGeom>
        </p:spPr>
      </p:pic>
      <p:pic>
        <p:nvPicPr>
          <p:cNvPr id="8" name="Resim 7"/>
          <p:cNvPicPr>
            <a:picLocks noChangeAspect="1"/>
          </p:cNvPicPr>
          <p:nvPr/>
        </p:nvPicPr>
        <p:blipFill>
          <a:blip r:embed="rId4"/>
          <a:stretch>
            <a:fillRect/>
          </a:stretch>
        </p:blipFill>
        <p:spPr>
          <a:xfrm>
            <a:off x="963176" y="4809194"/>
            <a:ext cx="4084343" cy="1418911"/>
          </a:xfrm>
          <a:prstGeom prst="rect">
            <a:avLst/>
          </a:prstGeom>
        </p:spPr>
      </p:pic>
    </p:spTree>
    <p:extLst>
      <p:ext uri="{BB962C8B-B14F-4D97-AF65-F5344CB8AC3E}">
        <p14:creationId xmlns:p14="http://schemas.microsoft.com/office/powerpoint/2010/main" val="29290061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99207" y="408487"/>
            <a:ext cx="6563769" cy="3510370"/>
          </a:xfrm>
          <a:prstGeom prst="rect">
            <a:avLst/>
          </a:prstGeom>
        </p:spPr>
      </p:pic>
      <p:pic>
        <p:nvPicPr>
          <p:cNvPr id="5" name="Resim 4"/>
          <p:cNvPicPr>
            <a:picLocks noChangeAspect="1"/>
          </p:cNvPicPr>
          <p:nvPr/>
        </p:nvPicPr>
        <p:blipFill>
          <a:blip r:embed="rId3"/>
          <a:stretch>
            <a:fillRect/>
          </a:stretch>
        </p:blipFill>
        <p:spPr>
          <a:xfrm>
            <a:off x="5132220" y="3627937"/>
            <a:ext cx="6677964" cy="2889613"/>
          </a:xfrm>
          <a:prstGeom prst="rect">
            <a:avLst/>
          </a:prstGeom>
        </p:spPr>
      </p:pic>
    </p:spTree>
    <p:extLst>
      <p:ext uri="{BB962C8B-B14F-4D97-AF65-F5344CB8AC3E}">
        <p14:creationId xmlns:p14="http://schemas.microsoft.com/office/powerpoint/2010/main" val="15368026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3749175" y="797514"/>
            <a:ext cx="4772025" cy="847725"/>
          </a:xfrm>
          <a:prstGeom prst="rect">
            <a:avLst/>
          </a:prstGeom>
        </p:spPr>
      </p:pic>
      <p:pic>
        <p:nvPicPr>
          <p:cNvPr id="4" name="Resim 3"/>
          <p:cNvPicPr>
            <a:picLocks noChangeAspect="1"/>
          </p:cNvPicPr>
          <p:nvPr/>
        </p:nvPicPr>
        <p:blipFill>
          <a:blip r:embed="rId3"/>
          <a:stretch>
            <a:fillRect/>
          </a:stretch>
        </p:blipFill>
        <p:spPr>
          <a:xfrm>
            <a:off x="1941874" y="1645239"/>
            <a:ext cx="8776099" cy="4968241"/>
          </a:xfrm>
          <a:prstGeom prst="rect">
            <a:avLst/>
          </a:prstGeom>
        </p:spPr>
      </p:pic>
    </p:spTree>
    <p:extLst>
      <p:ext uri="{BB962C8B-B14F-4D97-AF65-F5344CB8AC3E}">
        <p14:creationId xmlns:p14="http://schemas.microsoft.com/office/powerpoint/2010/main" val="10831933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4049619" y="92120"/>
            <a:ext cx="4772025" cy="847725"/>
          </a:xfrm>
          <a:prstGeom prst="rect">
            <a:avLst/>
          </a:prstGeom>
        </p:spPr>
      </p:pic>
      <p:pic>
        <p:nvPicPr>
          <p:cNvPr id="2" name="Resim 1"/>
          <p:cNvPicPr>
            <a:picLocks noChangeAspect="1"/>
          </p:cNvPicPr>
          <p:nvPr/>
        </p:nvPicPr>
        <p:blipFill>
          <a:blip r:embed="rId3"/>
          <a:stretch>
            <a:fillRect/>
          </a:stretch>
        </p:blipFill>
        <p:spPr>
          <a:xfrm>
            <a:off x="2650807" y="939845"/>
            <a:ext cx="7200597" cy="5918155"/>
          </a:xfrm>
          <a:prstGeom prst="rect">
            <a:avLst/>
          </a:prstGeom>
        </p:spPr>
      </p:pic>
    </p:spTree>
    <p:extLst>
      <p:ext uri="{BB962C8B-B14F-4D97-AF65-F5344CB8AC3E}">
        <p14:creationId xmlns:p14="http://schemas.microsoft.com/office/powerpoint/2010/main" val="39058662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094411" y="398604"/>
            <a:ext cx="6644640" cy="1354217"/>
          </a:xfrm>
          <a:prstGeom prst="rect">
            <a:avLst/>
          </a:prstGeom>
        </p:spPr>
        <p:txBody>
          <a:bodyPr wrap="square">
            <a:spAutoFit/>
          </a:bodyPr>
          <a:lstStyle/>
          <a:p>
            <a:r>
              <a:rPr lang="tr-TR" b="1" dirty="0">
                <a:solidFill>
                  <a:srgbClr val="000000"/>
                </a:solidFill>
                <a:latin typeface="PTSans-Bold"/>
              </a:rPr>
              <a:t>Sosyal Medyanın Avantajları </a:t>
            </a:r>
            <a:r>
              <a:rPr lang="tr-TR" b="1" dirty="0" smtClean="0">
                <a:solidFill>
                  <a:srgbClr val="000000"/>
                </a:solidFill>
                <a:latin typeface="PTSans-Bold"/>
              </a:rPr>
              <a:t>ve Dezavantajları</a:t>
            </a:r>
          </a:p>
          <a:p>
            <a:endParaRPr lang="tr-TR" b="1" dirty="0">
              <a:solidFill>
                <a:srgbClr val="000000"/>
              </a:solidFill>
              <a:latin typeface="PTSans-Bold"/>
            </a:endParaRPr>
          </a:p>
          <a:p>
            <a:r>
              <a:rPr lang="tr-TR" sz="1400" b="1" dirty="0">
                <a:solidFill>
                  <a:srgbClr val="FF2C48"/>
                </a:solidFill>
                <a:latin typeface="PTSans-Bold"/>
              </a:rPr>
              <a:t>Sosyal Medyanın </a:t>
            </a:r>
            <a:r>
              <a:rPr lang="tr-TR" sz="1400" b="1" dirty="0" smtClean="0">
                <a:solidFill>
                  <a:srgbClr val="FF2C48"/>
                </a:solidFill>
                <a:latin typeface="PTSans-Bold"/>
              </a:rPr>
              <a:t>Avantajları</a:t>
            </a:r>
          </a:p>
          <a:p>
            <a:endParaRPr lang="tr-TR" sz="1400" b="1" dirty="0">
              <a:solidFill>
                <a:srgbClr val="FF2C48"/>
              </a:solidFill>
              <a:latin typeface="PTSans-Bold"/>
            </a:endParaRPr>
          </a:p>
          <a:p>
            <a:endParaRPr lang="tr-TR" dirty="0"/>
          </a:p>
        </p:txBody>
      </p:sp>
      <p:pic>
        <p:nvPicPr>
          <p:cNvPr id="7" name="Resim 6"/>
          <p:cNvPicPr>
            <a:picLocks noChangeAspect="1"/>
          </p:cNvPicPr>
          <p:nvPr/>
        </p:nvPicPr>
        <p:blipFill>
          <a:blip r:embed="rId2"/>
          <a:stretch>
            <a:fillRect/>
          </a:stretch>
        </p:blipFill>
        <p:spPr>
          <a:xfrm>
            <a:off x="2336905" y="1541417"/>
            <a:ext cx="7742041" cy="1194497"/>
          </a:xfrm>
          <a:prstGeom prst="rect">
            <a:avLst/>
          </a:prstGeom>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49039" y="2735914"/>
            <a:ext cx="7348283" cy="3765120"/>
          </a:xfrm>
          <a:prstGeom prst="rect">
            <a:avLst/>
          </a:prstGeom>
        </p:spPr>
      </p:pic>
      <p:pic>
        <p:nvPicPr>
          <p:cNvPr id="9" name="Resim 8"/>
          <p:cNvPicPr>
            <a:picLocks noChangeAspect="1"/>
          </p:cNvPicPr>
          <p:nvPr/>
        </p:nvPicPr>
        <p:blipFill>
          <a:blip r:embed="rId4"/>
          <a:stretch>
            <a:fillRect/>
          </a:stretch>
        </p:blipFill>
        <p:spPr>
          <a:xfrm>
            <a:off x="423454" y="3370216"/>
            <a:ext cx="3155769" cy="2046676"/>
          </a:xfrm>
          <a:prstGeom prst="rect">
            <a:avLst/>
          </a:prstGeom>
        </p:spPr>
      </p:pic>
    </p:spTree>
    <p:extLst>
      <p:ext uri="{BB962C8B-B14F-4D97-AF65-F5344CB8AC3E}">
        <p14:creationId xmlns:p14="http://schemas.microsoft.com/office/powerpoint/2010/main" val="14946328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934834" y="223520"/>
            <a:ext cx="8045189" cy="690880"/>
          </a:xfrm>
        </p:spPr>
        <p:txBody>
          <a:bodyPr>
            <a:normAutofit fontScale="90000"/>
          </a:bodyPr>
          <a:lstStyle/>
          <a:p>
            <a:r>
              <a:rPr lang="tr-TR" dirty="0" smtClean="0"/>
              <a:t>İnternetin </a:t>
            </a:r>
            <a:r>
              <a:rPr lang="tr-TR" dirty="0"/>
              <a:t>i</a:t>
            </a:r>
            <a:r>
              <a:rPr lang="tr-TR" dirty="0" smtClean="0"/>
              <a:t>lk </a:t>
            </a:r>
            <a:r>
              <a:rPr lang="tr-TR" dirty="0"/>
              <a:t>Y</a:t>
            </a:r>
            <a:r>
              <a:rPr lang="tr-TR" dirty="0" smtClean="0"/>
              <a:t>ılları</a:t>
            </a:r>
            <a:endParaRPr lang="tr-TR" dirty="0"/>
          </a:p>
        </p:txBody>
      </p:sp>
      <p:sp>
        <p:nvSpPr>
          <p:cNvPr id="3" name="Alt Başlık 2"/>
          <p:cNvSpPr>
            <a:spLocks noGrp="1"/>
          </p:cNvSpPr>
          <p:nvPr>
            <p:ph type="subTitle" idx="1"/>
          </p:nvPr>
        </p:nvSpPr>
        <p:spPr>
          <a:xfrm>
            <a:off x="4409573" y="1798684"/>
            <a:ext cx="2063931" cy="4491081"/>
          </a:xfrm>
        </p:spPr>
        <p:txBody>
          <a:bodyPr>
            <a:normAutofit/>
          </a:bodyPr>
          <a:lstStyle/>
          <a:p>
            <a:r>
              <a:rPr lang="tr-TR" dirty="0"/>
              <a:t>90’larda internet üzerinden gerçek zamanlı iletişim </a:t>
            </a:r>
            <a:endParaRPr lang="tr-TR" dirty="0" smtClean="0"/>
          </a:p>
          <a:p>
            <a:r>
              <a:rPr lang="tr-TR" sz="4000" b="1" i="1" u="sng" dirty="0" smtClean="0"/>
              <a:t>ICQ</a:t>
            </a:r>
            <a:r>
              <a:rPr lang="tr-TR" dirty="0" smtClean="0"/>
              <a:t> </a:t>
            </a:r>
          </a:p>
          <a:p>
            <a:r>
              <a:rPr lang="tr-TR" dirty="0" smtClean="0"/>
              <a:t>ve </a:t>
            </a:r>
          </a:p>
          <a:p>
            <a:r>
              <a:rPr lang="tr-TR" sz="4000" b="1" i="1" u="sng" dirty="0" err="1" smtClean="0"/>
              <a:t>mIRC</a:t>
            </a:r>
            <a:r>
              <a:rPr lang="tr-TR" dirty="0" smtClean="0"/>
              <a:t> </a:t>
            </a:r>
            <a:r>
              <a:rPr lang="tr-TR" dirty="0"/>
              <a:t>üzerinden </a:t>
            </a:r>
            <a:r>
              <a:rPr lang="tr-TR" dirty="0" smtClean="0"/>
              <a:t>yapılıyordu</a:t>
            </a:r>
            <a:endParaRPr lang="tr-TR"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230451"/>
            <a:ext cx="4479452" cy="5627550"/>
          </a:xfrm>
          <a:prstGeom prst="rect">
            <a:avLst/>
          </a:prstGeom>
        </p:spPr>
      </p:pic>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3623" y="1685109"/>
            <a:ext cx="5788377" cy="3856468"/>
          </a:xfrm>
          <a:prstGeom prst="rect">
            <a:avLst/>
          </a:prstGeom>
        </p:spPr>
      </p:pic>
    </p:spTree>
    <p:extLst>
      <p:ext uri="{BB962C8B-B14F-4D97-AF65-F5344CB8AC3E}">
        <p14:creationId xmlns:p14="http://schemas.microsoft.com/office/powerpoint/2010/main" val="20385918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094411" y="398604"/>
            <a:ext cx="6644640" cy="1354217"/>
          </a:xfrm>
          <a:prstGeom prst="rect">
            <a:avLst/>
          </a:prstGeom>
        </p:spPr>
        <p:txBody>
          <a:bodyPr wrap="square">
            <a:spAutoFit/>
          </a:bodyPr>
          <a:lstStyle/>
          <a:p>
            <a:r>
              <a:rPr lang="tr-TR" b="1" dirty="0">
                <a:solidFill>
                  <a:srgbClr val="000000"/>
                </a:solidFill>
                <a:latin typeface="PTSans-Bold"/>
              </a:rPr>
              <a:t>Sosyal Medyanın Avantajları </a:t>
            </a:r>
            <a:r>
              <a:rPr lang="tr-TR" b="1" dirty="0" smtClean="0">
                <a:solidFill>
                  <a:srgbClr val="000000"/>
                </a:solidFill>
                <a:latin typeface="PTSans-Bold"/>
              </a:rPr>
              <a:t>ve Dezavantajları</a:t>
            </a:r>
          </a:p>
          <a:p>
            <a:endParaRPr lang="tr-TR" b="1" dirty="0">
              <a:solidFill>
                <a:srgbClr val="000000"/>
              </a:solidFill>
              <a:latin typeface="PTSans-Bold"/>
            </a:endParaRPr>
          </a:p>
          <a:p>
            <a:r>
              <a:rPr lang="tr-TR" sz="1400" b="1" dirty="0">
                <a:solidFill>
                  <a:srgbClr val="FF2C48"/>
                </a:solidFill>
                <a:latin typeface="PTSans-Bold"/>
              </a:rPr>
              <a:t>Sosyal Medyanın </a:t>
            </a:r>
            <a:r>
              <a:rPr lang="tr-TR" sz="1400" b="1" dirty="0" smtClean="0">
                <a:solidFill>
                  <a:srgbClr val="FF2C48"/>
                </a:solidFill>
                <a:latin typeface="PTSans-Bold"/>
              </a:rPr>
              <a:t>Avantajları</a:t>
            </a:r>
          </a:p>
          <a:p>
            <a:endParaRPr lang="tr-TR" sz="1400" b="1" dirty="0">
              <a:solidFill>
                <a:srgbClr val="FF2C48"/>
              </a:solidFill>
              <a:latin typeface="PTSans-Bold"/>
            </a:endParaRPr>
          </a:p>
          <a:p>
            <a:endParaRPr lang="tr-TR" dirty="0"/>
          </a:p>
        </p:txBody>
      </p:sp>
      <p:pic>
        <p:nvPicPr>
          <p:cNvPr id="2" name="Resim 1"/>
          <p:cNvPicPr>
            <a:picLocks noChangeAspect="1"/>
          </p:cNvPicPr>
          <p:nvPr/>
        </p:nvPicPr>
        <p:blipFill>
          <a:blip r:embed="rId2"/>
          <a:stretch>
            <a:fillRect/>
          </a:stretch>
        </p:blipFill>
        <p:spPr>
          <a:xfrm>
            <a:off x="4334569" y="1480457"/>
            <a:ext cx="6600825" cy="5181600"/>
          </a:xfrm>
          <a:prstGeom prst="rect">
            <a:avLst/>
          </a:prstGeom>
        </p:spPr>
      </p:pic>
      <p:pic>
        <p:nvPicPr>
          <p:cNvPr id="3" name="Resim 2"/>
          <p:cNvPicPr>
            <a:picLocks noChangeAspect="1"/>
          </p:cNvPicPr>
          <p:nvPr/>
        </p:nvPicPr>
        <p:blipFill>
          <a:blip r:embed="rId3"/>
          <a:stretch>
            <a:fillRect/>
          </a:stretch>
        </p:blipFill>
        <p:spPr>
          <a:xfrm>
            <a:off x="320201" y="3222350"/>
            <a:ext cx="3792300" cy="2166121"/>
          </a:xfrm>
          <a:prstGeom prst="rect">
            <a:avLst/>
          </a:prstGeom>
        </p:spPr>
      </p:pic>
    </p:spTree>
    <p:extLst>
      <p:ext uri="{BB962C8B-B14F-4D97-AF65-F5344CB8AC3E}">
        <p14:creationId xmlns:p14="http://schemas.microsoft.com/office/powerpoint/2010/main" val="19609437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094411" y="398604"/>
            <a:ext cx="6644640" cy="1354217"/>
          </a:xfrm>
          <a:prstGeom prst="rect">
            <a:avLst/>
          </a:prstGeom>
        </p:spPr>
        <p:txBody>
          <a:bodyPr wrap="square">
            <a:spAutoFit/>
          </a:bodyPr>
          <a:lstStyle/>
          <a:p>
            <a:r>
              <a:rPr lang="tr-TR" b="1" dirty="0">
                <a:solidFill>
                  <a:srgbClr val="000000"/>
                </a:solidFill>
                <a:latin typeface="PTSans-Bold"/>
              </a:rPr>
              <a:t>Sosyal Medyanın Avantajları </a:t>
            </a:r>
            <a:r>
              <a:rPr lang="tr-TR" b="1" dirty="0" smtClean="0">
                <a:solidFill>
                  <a:srgbClr val="000000"/>
                </a:solidFill>
                <a:latin typeface="PTSans-Bold"/>
              </a:rPr>
              <a:t>ve Dezavantajları</a:t>
            </a:r>
          </a:p>
          <a:p>
            <a:endParaRPr lang="tr-TR" b="1" dirty="0">
              <a:solidFill>
                <a:srgbClr val="000000"/>
              </a:solidFill>
              <a:latin typeface="PTSans-Bold"/>
            </a:endParaRPr>
          </a:p>
          <a:p>
            <a:r>
              <a:rPr lang="tr-TR" sz="1400" b="1" dirty="0">
                <a:solidFill>
                  <a:srgbClr val="FF2C48"/>
                </a:solidFill>
                <a:latin typeface="PTSans-Bold"/>
              </a:rPr>
              <a:t>Sosyal Medyanın </a:t>
            </a:r>
            <a:r>
              <a:rPr lang="tr-TR" sz="1400" b="1" dirty="0" smtClean="0">
                <a:solidFill>
                  <a:srgbClr val="FF2C48"/>
                </a:solidFill>
                <a:latin typeface="PTSans-Bold"/>
              </a:rPr>
              <a:t>Avantajları</a:t>
            </a:r>
          </a:p>
          <a:p>
            <a:endParaRPr lang="tr-TR" sz="1400" b="1" dirty="0">
              <a:solidFill>
                <a:srgbClr val="FF2C48"/>
              </a:solidFill>
              <a:latin typeface="PTSans-Bold"/>
            </a:endParaRPr>
          </a:p>
          <a:p>
            <a:endParaRPr lang="tr-TR" dirty="0"/>
          </a:p>
        </p:txBody>
      </p:sp>
      <p:pic>
        <p:nvPicPr>
          <p:cNvPr id="5" name="Resim 4"/>
          <p:cNvPicPr>
            <a:picLocks noChangeAspect="1"/>
          </p:cNvPicPr>
          <p:nvPr/>
        </p:nvPicPr>
        <p:blipFill>
          <a:blip r:embed="rId2"/>
          <a:stretch>
            <a:fillRect/>
          </a:stretch>
        </p:blipFill>
        <p:spPr>
          <a:xfrm>
            <a:off x="4378098" y="1535838"/>
            <a:ext cx="6962775" cy="4752975"/>
          </a:xfrm>
          <a:prstGeom prst="rect">
            <a:avLst/>
          </a:prstGeom>
        </p:spPr>
      </p:pic>
      <p:pic>
        <p:nvPicPr>
          <p:cNvPr id="6" name="Resim 5"/>
          <p:cNvPicPr>
            <a:picLocks noChangeAspect="1"/>
          </p:cNvPicPr>
          <p:nvPr/>
        </p:nvPicPr>
        <p:blipFill>
          <a:blip r:embed="rId3"/>
          <a:stretch>
            <a:fillRect/>
          </a:stretch>
        </p:blipFill>
        <p:spPr>
          <a:xfrm>
            <a:off x="661715" y="3108960"/>
            <a:ext cx="3269474" cy="2186939"/>
          </a:xfrm>
          <a:prstGeom prst="rect">
            <a:avLst/>
          </a:prstGeom>
        </p:spPr>
      </p:pic>
    </p:spTree>
    <p:extLst>
      <p:ext uri="{BB962C8B-B14F-4D97-AF65-F5344CB8AC3E}">
        <p14:creationId xmlns:p14="http://schemas.microsoft.com/office/powerpoint/2010/main" val="6166823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5451565" y="163472"/>
            <a:ext cx="6644640" cy="1354217"/>
          </a:xfrm>
          <a:prstGeom prst="rect">
            <a:avLst/>
          </a:prstGeom>
        </p:spPr>
        <p:txBody>
          <a:bodyPr wrap="square">
            <a:spAutoFit/>
          </a:bodyPr>
          <a:lstStyle/>
          <a:p>
            <a:r>
              <a:rPr lang="tr-TR" b="1" dirty="0">
                <a:solidFill>
                  <a:srgbClr val="000000"/>
                </a:solidFill>
                <a:latin typeface="PTSans-Bold"/>
              </a:rPr>
              <a:t>Sosyal Medyanın Avantajları </a:t>
            </a:r>
            <a:r>
              <a:rPr lang="tr-TR" b="1" dirty="0" smtClean="0">
                <a:solidFill>
                  <a:srgbClr val="000000"/>
                </a:solidFill>
                <a:latin typeface="PTSans-Bold"/>
              </a:rPr>
              <a:t>ve Dezavantajları</a:t>
            </a:r>
          </a:p>
          <a:p>
            <a:endParaRPr lang="tr-TR" b="1" dirty="0">
              <a:solidFill>
                <a:srgbClr val="000000"/>
              </a:solidFill>
              <a:latin typeface="PTSans-Bold"/>
            </a:endParaRPr>
          </a:p>
          <a:p>
            <a:r>
              <a:rPr lang="tr-TR" sz="1400" b="1" dirty="0">
                <a:solidFill>
                  <a:srgbClr val="FF2C48"/>
                </a:solidFill>
                <a:latin typeface="PTSans-Bold"/>
              </a:rPr>
              <a:t>Sosyal Medyanın </a:t>
            </a:r>
            <a:r>
              <a:rPr lang="tr-TR" sz="1400" b="1" dirty="0" smtClean="0">
                <a:solidFill>
                  <a:srgbClr val="FF2C48"/>
                </a:solidFill>
                <a:latin typeface="PTSans-Bold"/>
              </a:rPr>
              <a:t>Dezavantajları</a:t>
            </a:r>
          </a:p>
          <a:p>
            <a:endParaRPr lang="tr-TR" sz="1400" b="1" dirty="0">
              <a:solidFill>
                <a:srgbClr val="FF2C48"/>
              </a:solidFill>
              <a:latin typeface="PTSans-Bold"/>
            </a:endParaRPr>
          </a:p>
          <a:p>
            <a:endParaRPr lang="tr-TR" dirty="0"/>
          </a:p>
        </p:txBody>
      </p:sp>
      <p:pic>
        <p:nvPicPr>
          <p:cNvPr id="2" name="Resim 1"/>
          <p:cNvPicPr>
            <a:picLocks noChangeAspect="1"/>
          </p:cNvPicPr>
          <p:nvPr/>
        </p:nvPicPr>
        <p:blipFill>
          <a:blip r:embed="rId2"/>
          <a:stretch>
            <a:fillRect/>
          </a:stretch>
        </p:blipFill>
        <p:spPr>
          <a:xfrm>
            <a:off x="640080" y="940408"/>
            <a:ext cx="5785892" cy="5382015"/>
          </a:xfrm>
          <a:prstGeom prst="rect">
            <a:avLst/>
          </a:prstGeom>
        </p:spPr>
      </p:pic>
      <p:pic>
        <p:nvPicPr>
          <p:cNvPr id="6" name="Resim 5"/>
          <p:cNvPicPr>
            <a:picLocks noChangeAspect="1"/>
          </p:cNvPicPr>
          <p:nvPr/>
        </p:nvPicPr>
        <p:blipFill>
          <a:blip r:embed="rId3"/>
          <a:stretch>
            <a:fillRect/>
          </a:stretch>
        </p:blipFill>
        <p:spPr>
          <a:xfrm>
            <a:off x="6425972" y="1517689"/>
            <a:ext cx="4695825" cy="4038600"/>
          </a:xfrm>
          <a:prstGeom prst="rect">
            <a:avLst/>
          </a:prstGeom>
        </p:spPr>
      </p:pic>
    </p:spTree>
    <p:extLst>
      <p:ext uri="{BB962C8B-B14F-4D97-AF65-F5344CB8AC3E}">
        <p14:creationId xmlns:p14="http://schemas.microsoft.com/office/powerpoint/2010/main" val="8373803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0" y="0"/>
            <a:ext cx="6572794" cy="2924175"/>
          </a:xfrm>
          <a:prstGeom prst="rect">
            <a:avLst/>
          </a:prstGeom>
        </p:spPr>
      </p:pic>
      <p:pic>
        <p:nvPicPr>
          <p:cNvPr id="6" name="Resim 5"/>
          <p:cNvPicPr>
            <a:picLocks noChangeAspect="1"/>
          </p:cNvPicPr>
          <p:nvPr/>
        </p:nvPicPr>
        <p:blipFill>
          <a:blip r:embed="rId3"/>
          <a:stretch>
            <a:fillRect/>
          </a:stretch>
        </p:blipFill>
        <p:spPr>
          <a:xfrm>
            <a:off x="5506811" y="3069293"/>
            <a:ext cx="6534150" cy="3505200"/>
          </a:xfrm>
          <a:prstGeom prst="rect">
            <a:avLst/>
          </a:prstGeom>
        </p:spPr>
      </p:pic>
      <p:pic>
        <p:nvPicPr>
          <p:cNvPr id="8" name="Resim 7"/>
          <p:cNvPicPr>
            <a:picLocks noChangeAspect="1"/>
          </p:cNvPicPr>
          <p:nvPr/>
        </p:nvPicPr>
        <p:blipFill>
          <a:blip r:embed="rId4"/>
          <a:stretch>
            <a:fillRect/>
          </a:stretch>
        </p:blipFill>
        <p:spPr>
          <a:xfrm>
            <a:off x="1154295" y="3944980"/>
            <a:ext cx="3339330" cy="1753827"/>
          </a:xfrm>
          <a:prstGeom prst="rect">
            <a:avLst/>
          </a:prstGeom>
        </p:spPr>
      </p:pic>
    </p:spTree>
    <p:extLst>
      <p:ext uri="{BB962C8B-B14F-4D97-AF65-F5344CB8AC3E}">
        <p14:creationId xmlns:p14="http://schemas.microsoft.com/office/powerpoint/2010/main" val="83573190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5451565" y="163472"/>
            <a:ext cx="6644640" cy="1354217"/>
          </a:xfrm>
          <a:prstGeom prst="rect">
            <a:avLst/>
          </a:prstGeom>
        </p:spPr>
        <p:txBody>
          <a:bodyPr wrap="square">
            <a:spAutoFit/>
          </a:bodyPr>
          <a:lstStyle/>
          <a:p>
            <a:r>
              <a:rPr lang="tr-TR" b="1" dirty="0">
                <a:solidFill>
                  <a:srgbClr val="000000"/>
                </a:solidFill>
                <a:latin typeface="PTSans-Bold"/>
              </a:rPr>
              <a:t>Sosyal Medyanın Avantajları </a:t>
            </a:r>
            <a:r>
              <a:rPr lang="tr-TR" b="1" dirty="0" smtClean="0">
                <a:solidFill>
                  <a:srgbClr val="000000"/>
                </a:solidFill>
                <a:latin typeface="PTSans-Bold"/>
              </a:rPr>
              <a:t>ve Dezavantajları</a:t>
            </a:r>
          </a:p>
          <a:p>
            <a:endParaRPr lang="tr-TR" b="1" dirty="0">
              <a:solidFill>
                <a:srgbClr val="000000"/>
              </a:solidFill>
              <a:latin typeface="PTSans-Bold"/>
            </a:endParaRPr>
          </a:p>
          <a:p>
            <a:r>
              <a:rPr lang="tr-TR" sz="1400" b="1" dirty="0">
                <a:solidFill>
                  <a:srgbClr val="FF2C48"/>
                </a:solidFill>
                <a:latin typeface="PTSans-Bold"/>
              </a:rPr>
              <a:t>Sosyal Medyanın </a:t>
            </a:r>
            <a:r>
              <a:rPr lang="tr-TR" sz="1400" b="1" dirty="0" smtClean="0">
                <a:solidFill>
                  <a:srgbClr val="FF2C48"/>
                </a:solidFill>
                <a:latin typeface="PTSans-Bold"/>
              </a:rPr>
              <a:t>Dezavantajları</a:t>
            </a:r>
          </a:p>
          <a:p>
            <a:endParaRPr lang="tr-TR" sz="1400" b="1" dirty="0">
              <a:solidFill>
                <a:srgbClr val="FF2C48"/>
              </a:solidFill>
              <a:latin typeface="PTSans-Bold"/>
            </a:endParaRPr>
          </a:p>
          <a:p>
            <a:endParaRPr lang="tr-TR" dirty="0"/>
          </a:p>
        </p:txBody>
      </p:sp>
      <p:pic>
        <p:nvPicPr>
          <p:cNvPr id="7" name="Resim 6"/>
          <p:cNvPicPr>
            <a:picLocks noChangeAspect="1"/>
          </p:cNvPicPr>
          <p:nvPr/>
        </p:nvPicPr>
        <p:blipFill>
          <a:blip r:embed="rId2"/>
          <a:stretch>
            <a:fillRect/>
          </a:stretch>
        </p:blipFill>
        <p:spPr>
          <a:xfrm>
            <a:off x="259895" y="1217243"/>
            <a:ext cx="7460253" cy="4914900"/>
          </a:xfrm>
          <a:prstGeom prst="rect">
            <a:avLst/>
          </a:prstGeom>
        </p:spPr>
      </p:pic>
      <p:pic>
        <p:nvPicPr>
          <p:cNvPr id="8" name="Resim 7"/>
          <p:cNvPicPr>
            <a:picLocks noChangeAspect="1"/>
          </p:cNvPicPr>
          <p:nvPr/>
        </p:nvPicPr>
        <p:blipFill>
          <a:blip r:embed="rId3"/>
          <a:stretch>
            <a:fillRect/>
          </a:stretch>
        </p:blipFill>
        <p:spPr>
          <a:xfrm>
            <a:off x="7720148" y="3040373"/>
            <a:ext cx="3996963" cy="2264491"/>
          </a:xfrm>
          <a:prstGeom prst="rect">
            <a:avLst/>
          </a:prstGeom>
        </p:spPr>
      </p:pic>
    </p:spTree>
    <p:extLst>
      <p:ext uri="{BB962C8B-B14F-4D97-AF65-F5344CB8AC3E}">
        <p14:creationId xmlns:p14="http://schemas.microsoft.com/office/powerpoint/2010/main" val="83882201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5451565" y="163472"/>
            <a:ext cx="6644640" cy="1354217"/>
          </a:xfrm>
          <a:prstGeom prst="rect">
            <a:avLst/>
          </a:prstGeom>
        </p:spPr>
        <p:txBody>
          <a:bodyPr wrap="square">
            <a:spAutoFit/>
          </a:bodyPr>
          <a:lstStyle/>
          <a:p>
            <a:r>
              <a:rPr lang="tr-TR" b="1" dirty="0">
                <a:solidFill>
                  <a:srgbClr val="000000"/>
                </a:solidFill>
                <a:latin typeface="PTSans-Bold"/>
              </a:rPr>
              <a:t>Sosyal Medyanın Avantajları </a:t>
            </a:r>
            <a:r>
              <a:rPr lang="tr-TR" b="1" dirty="0" smtClean="0">
                <a:solidFill>
                  <a:srgbClr val="000000"/>
                </a:solidFill>
                <a:latin typeface="PTSans-Bold"/>
              </a:rPr>
              <a:t>ve Dezavantajları</a:t>
            </a:r>
          </a:p>
          <a:p>
            <a:endParaRPr lang="tr-TR" b="1" dirty="0">
              <a:solidFill>
                <a:srgbClr val="000000"/>
              </a:solidFill>
              <a:latin typeface="PTSans-Bold"/>
            </a:endParaRPr>
          </a:p>
          <a:p>
            <a:r>
              <a:rPr lang="tr-TR" sz="1400" b="1" dirty="0">
                <a:solidFill>
                  <a:srgbClr val="FF2C48"/>
                </a:solidFill>
                <a:latin typeface="PTSans-Bold"/>
              </a:rPr>
              <a:t>Sosyal Medyanın </a:t>
            </a:r>
            <a:r>
              <a:rPr lang="tr-TR" sz="1400" b="1" dirty="0" smtClean="0">
                <a:solidFill>
                  <a:srgbClr val="FF2C48"/>
                </a:solidFill>
                <a:latin typeface="PTSans-Bold"/>
              </a:rPr>
              <a:t>Dezavantajları</a:t>
            </a:r>
          </a:p>
          <a:p>
            <a:endParaRPr lang="tr-TR" sz="1400" b="1" dirty="0">
              <a:solidFill>
                <a:srgbClr val="FF2C48"/>
              </a:solidFill>
              <a:latin typeface="PTSans-Bold"/>
            </a:endParaRPr>
          </a:p>
          <a:p>
            <a:endParaRPr lang="tr-TR" dirty="0"/>
          </a:p>
        </p:txBody>
      </p:sp>
      <p:pic>
        <p:nvPicPr>
          <p:cNvPr id="2" name="Resim 1"/>
          <p:cNvPicPr>
            <a:picLocks noChangeAspect="1"/>
          </p:cNvPicPr>
          <p:nvPr/>
        </p:nvPicPr>
        <p:blipFill>
          <a:blip r:embed="rId2"/>
          <a:stretch>
            <a:fillRect/>
          </a:stretch>
        </p:blipFill>
        <p:spPr>
          <a:xfrm>
            <a:off x="335824" y="1378132"/>
            <a:ext cx="5041719" cy="1703490"/>
          </a:xfrm>
          <a:prstGeom prst="rect">
            <a:avLst/>
          </a:prstGeom>
        </p:spPr>
      </p:pic>
      <p:pic>
        <p:nvPicPr>
          <p:cNvPr id="5" name="Resim 4"/>
          <p:cNvPicPr>
            <a:picLocks noChangeAspect="1"/>
          </p:cNvPicPr>
          <p:nvPr/>
        </p:nvPicPr>
        <p:blipFill>
          <a:blip r:embed="rId3"/>
          <a:stretch>
            <a:fillRect/>
          </a:stretch>
        </p:blipFill>
        <p:spPr>
          <a:xfrm>
            <a:off x="324392" y="3844252"/>
            <a:ext cx="5343525" cy="2381250"/>
          </a:xfrm>
          <a:prstGeom prst="rect">
            <a:avLst/>
          </a:prstGeom>
        </p:spPr>
      </p:pic>
      <p:pic>
        <p:nvPicPr>
          <p:cNvPr id="6" name="Resim 5"/>
          <p:cNvPicPr>
            <a:picLocks noChangeAspect="1"/>
          </p:cNvPicPr>
          <p:nvPr/>
        </p:nvPicPr>
        <p:blipFill>
          <a:blip r:embed="rId4"/>
          <a:stretch>
            <a:fillRect/>
          </a:stretch>
        </p:blipFill>
        <p:spPr>
          <a:xfrm>
            <a:off x="5815961" y="1378132"/>
            <a:ext cx="6000750" cy="4572000"/>
          </a:xfrm>
          <a:prstGeom prst="rect">
            <a:avLst/>
          </a:prstGeom>
        </p:spPr>
      </p:pic>
    </p:spTree>
    <p:extLst>
      <p:ext uri="{BB962C8B-B14F-4D97-AF65-F5344CB8AC3E}">
        <p14:creationId xmlns:p14="http://schemas.microsoft.com/office/powerpoint/2010/main" val="400056645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550240" y="209703"/>
            <a:ext cx="6644640" cy="1354217"/>
          </a:xfrm>
          <a:prstGeom prst="rect">
            <a:avLst/>
          </a:prstGeom>
        </p:spPr>
        <p:txBody>
          <a:bodyPr wrap="square">
            <a:spAutoFit/>
          </a:bodyPr>
          <a:lstStyle/>
          <a:p>
            <a:r>
              <a:rPr lang="tr-TR" b="1" dirty="0">
                <a:solidFill>
                  <a:srgbClr val="000000"/>
                </a:solidFill>
                <a:latin typeface="PTSans-Bold"/>
              </a:rPr>
              <a:t>Sosyal Medyanın Avantajları </a:t>
            </a:r>
            <a:r>
              <a:rPr lang="tr-TR" b="1" dirty="0" smtClean="0">
                <a:solidFill>
                  <a:srgbClr val="000000"/>
                </a:solidFill>
                <a:latin typeface="PTSans-Bold"/>
              </a:rPr>
              <a:t>ve Dezavantajları</a:t>
            </a:r>
          </a:p>
          <a:p>
            <a:endParaRPr lang="tr-TR" b="1" dirty="0">
              <a:solidFill>
                <a:srgbClr val="000000"/>
              </a:solidFill>
              <a:latin typeface="PTSans-Bold"/>
            </a:endParaRPr>
          </a:p>
          <a:p>
            <a:r>
              <a:rPr lang="tr-TR" sz="1400" b="1" dirty="0">
                <a:solidFill>
                  <a:srgbClr val="FF2C48"/>
                </a:solidFill>
                <a:latin typeface="PTSans-Bold"/>
              </a:rPr>
              <a:t>Sosyal Medyanın </a:t>
            </a:r>
            <a:r>
              <a:rPr lang="tr-TR" sz="1400" b="1" dirty="0" smtClean="0">
                <a:solidFill>
                  <a:srgbClr val="FF2C48"/>
                </a:solidFill>
                <a:latin typeface="PTSans-Bold"/>
              </a:rPr>
              <a:t>Dezavantajları</a:t>
            </a:r>
          </a:p>
          <a:p>
            <a:endParaRPr lang="tr-TR" sz="1400" b="1" dirty="0">
              <a:solidFill>
                <a:srgbClr val="FF2C48"/>
              </a:solidFill>
              <a:latin typeface="PTSans-Bold"/>
            </a:endParaRPr>
          </a:p>
          <a:p>
            <a:endParaRPr lang="tr-TR" dirty="0"/>
          </a:p>
        </p:txBody>
      </p:sp>
      <p:pic>
        <p:nvPicPr>
          <p:cNvPr id="6" name="Resim 5"/>
          <p:cNvPicPr>
            <a:picLocks noChangeAspect="1"/>
          </p:cNvPicPr>
          <p:nvPr/>
        </p:nvPicPr>
        <p:blipFill>
          <a:blip r:embed="rId2"/>
          <a:stretch>
            <a:fillRect/>
          </a:stretch>
        </p:blipFill>
        <p:spPr>
          <a:xfrm>
            <a:off x="687978" y="1308139"/>
            <a:ext cx="3657600" cy="419100"/>
          </a:xfrm>
          <a:prstGeom prst="rect">
            <a:avLst/>
          </a:prstGeom>
        </p:spPr>
      </p:pic>
      <p:pic>
        <p:nvPicPr>
          <p:cNvPr id="7" name="Resim 6"/>
          <p:cNvPicPr>
            <a:picLocks noChangeAspect="1"/>
          </p:cNvPicPr>
          <p:nvPr/>
        </p:nvPicPr>
        <p:blipFill>
          <a:blip r:embed="rId3"/>
          <a:stretch>
            <a:fillRect/>
          </a:stretch>
        </p:blipFill>
        <p:spPr>
          <a:xfrm>
            <a:off x="687978" y="1960949"/>
            <a:ext cx="5724525" cy="676275"/>
          </a:xfrm>
          <a:prstGeom prst="rect">
            <a:avLst/>
          </a:prstGeom>
        </p:spPr>
      </p:pic>
      <p:pic>
        <p:nvPicPr>
          <p:cNvPr id="8" name="Resim 7"/>
          <p:cNvPicPr>
            <a:picLocks noChangeAspect="1"/>
          </p:cNvPicPr>
          <p:nvPr/>
        </p:nvPicPr>
        <p:blipFill>
          <a:blip r:embed="rId4"/>
          <a:stretch>
            <a:fillRect/>
          </a:stretch>
        </p:blipFill>
        <p:spPr>
          <a:xfrm>
            <a:off x="4845367" y="3751653"/>
            <a:ext cx="5610225" cy="1352550"/>
          </a:xfrm>
          <a:prstGeom prst="rect">
            <a:avLst/>
          </a:prstGeom>
        </p:spPr>
      </p:pic>
      <p:pic>
        <p:nvPicPr>
          <p:cNvPr id="9" name="Resim 8"/>
          <p:cNvPicPr>
            <a:picLocks noChangeAspect="1"/>
          </p:cNvPicPr>
          <p:nvPr/>
        </p:nvPicPr>
        <p:blipFill>
          <a:blip r:embed="rId5"/>
          <a:stretch>
            <a:fillRect/>
          </a:stretch>
        </p:blipFill>
        <p:spPr>
          <a:xfrm>
            <a:off x="3014390" y="2846776"/>
            <a:ext cx="5457825" cy="695325"/>
          </a:xfrm>
          <a:prstGeom prst="rect">
            <a:avLst/>
          </a:prstGeom>
        </p:spPr>
      </p:pic>
      <p:pic>
        <p:nvPicPr>
          <p:cNvPr id="10" name="Resim 9"/>
          <p:cNvPicPr>
            <a:picLocks noChangeAspect="1"/>
          </p:cNvPicPr>
          <p:nvPr/>
        </p:nvPicPr>
        <p:blipFill>
          <a:blip r:embed="rId6"/>
          <a:stretch>
            <a:fillRect/>
          </a:stretch>
        </p:blipFill>
        <p:spPr>
          <a:xfrm>
            <a:off x="6057627" y="5267871"/>
            <a:ext cx="4829175" cy="923925"/>
          </a:xfrm>
          <a:prstGeom prst="rect">
            <a:avLst/>
          </a:prstGeom>
        </p:spPr>
      </p:pic>
    </p:spTree>
    <p:extLst>
      <p:ext uri="{BB962C8B-B14F-4D97-AF65-F5344CB8AC3E}">
        <p14:creationId xmlns:p14="http://schemas.microsoft.com/office/powerpoint/2010/main" val="12879621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0" y="0"/>
            <a:ext cx="4511448" cy="6339829"/>
          </a:xfrm>
          <a:prstGeom prst="rect">
            <a:avLst/>
          </a:prstGeom>
        </p:spPr>
      </p:pic>
      <p:sp>
        <p:nvSpPr>
          <p:cNvPr id="3" name="Dikdörtgen 2"/>
          <p:cNvSpPr/>
          <p:nvPr/>
        </p:nvSpPr>
        <p:spPr>
          <a:xfrm>
            <a:off x="5438503" y="863068"/>
            <a:ext cx="6096000" cy="1508105"/>
          </a:xfrm>
          <a:prstGeom prst="rect">
            <a:avLst/>
          </a:prstGeom>
        </p:spPr>
        <p:txBody>
          <a:bodyPr>
            <a:spAutoFit/>
          </a:bodyPr>
          <a:lstStyle/>
          <a:p>
            <a:r>
              <a:rPr lang="tr-TR" dirty="0">
                <a:solidFill>
                  <a:srgbClr val="FF0000"/>
                </a:solidFill>
                <a:latin typeface="PTSans-Regular"/>
              </a:rPr>
              <a:t>Sosyal </a:t>
            </a:r>
            <a:r>
              <a:rPr lang="tr-TR" dirty="0" smtClean="0">
                <a:solidFill>
                  <a:srgbClr val="FF0000"/>
                </a:solidFill>
                <a:latin typeface="PTSans-Regular"/>
              </a:rPr>
              <a:t>medyadaki  denetimsizlikten </a:t>
            </a:r>
            <a:r>
              <a:rPr lang="tr-TR" dirty="0" err="1" smtClean="0">
                <a:solidFill>
                  <a:srgbClr val="FF0000"/>
                </a:solidFill>
                <a:latin typeface="PTSans-Regular"/>
              </a:rPr>
              <a:t>kayaynaklanan</a:t>
            </a:r>
            <a:endParaRPr lang="tr-TR" dirty="0">
              <a:solidFill>
                <a:srgbClr val="FF0000"/>
              </a:solidFill>
              <a:latin typeface="PTSans-Regular"/>
            </a:endParaRPr>
          </a:p>
          <a:p>
            <a:r>
              <a:rPr lang="tr-TR" sz="2800" b="1" dirty="0">
                <a:solidFill>
                  <a:srgbClr val="FF0000"/>
                </a:solidFill>
                <a:latin typeface="PTSans-Bold"/>
              </a:rPr>
              <a:t>bilgi kirliliği had safhada olduğu </a:t>
            </a:r>
            <a:r>
              <a:rPr lang="tr-TR" sz="2800" b="1" dirty="0" smtClean="0">
                <a:solidFill>
                  <a:srgbClr val="FF0000"/>
                </a:solidFill>
                <a:latin typeface="PTSans-Bold"/>
              </a:rPr>
              <a:t>için </a:t>
            </a:r>
            <a:r>
              <a:rPr lang="tr-TR" dirty="0" smtClean="0">
                <a:solidFill>
                  <a:srgbClr val="FF0000"/>
                </a:solidFill>
                <a:latin typeface="PTSans-Regular"/>
              </a:rPr>
              <a:t>sahte sorumluluk kampanyaları düzenlenebilmektedir. </a:t>
            </a:r>
            <a:endParaRPr lang="tr-TR" dirty="0">
              <a:solidFill>
                <a:srgbClr val="FF0000"/>
              </a:solidFill>
            </a:endParaRPr>
          </a:p>
        </p:txBody>
      </p:sp>
      <p:pic>
        <p:nvPicPr>
          <p:cNvPr id="5" name="Resim 4"/>
          <p:cNvPicPr>
            <a:picLocks noChangeAspect="1"/>
          </p:cNvPicPr>
          <p:nvPr/>
        </p:nvPicPr>
        <p:blipFill>
          <a:blip r:embed="rId3"/>
          <a:stretch>
            <a:fillRect/>
          </a:stretch>
        </p:blipFill>
        <p:spPr>
          <a:xfrm>
            <a:off x="4819378" y="2532562"/>
            <a:ext cx="7334250" cy="4457700"/>
          </a:xfrm>
          <a:prstGeom prst="rect">
            <a:avLst/>
          </a:prstGeom>
        </p:spPr>
      </p:pic>
    </p:spTree>
    <p:extLst>
      <p:ext uri="{BB962C8B-B14F-4D97-AF65-F5344CB8AC3E}">
        <p14:creationId xmlns:p14="http://schemas.microsoft.com/office/powerpoint/2010/main" val="80405008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91737" y="567713"/>
            <a:ext cx="8251371" cy="2277547"/>
          </a:xfrm>
          <a:prstGeom prst="rect">
            <a:avLst/>
          </a:prstGeom>
        </p:spPr>
        <p:txBody>
          <a:bodyPr wrap="square">
            <a:spAutoFit/>
          </a:bodyPr>
          <a:lstStyle/>
          <a:p>
            <a:r>
              <a:rPr lang="tr-TR" b="1" dirty="0">
                <a:solidFill>
                  <a:srgbClr val="FF0000"/>
                </a:solidFill>
                <a:latin typeface="PTSans-Bold"/>
              </a:rPr>
              <a:t>Sosyal medyada bilgilerin paylaşılması esnasında dikkatli olunmalıdır</a:t>
            </a:r>
            <a:r>
              <a:rPr lang="tr-TR" sz="1200" dirty="0" smtClean="0">
                <a:solidFill>
                  <a:srgbClr val="FF0000"/>
                </a:solidFill>
                <a:latin typeface="PTSans-Regular"/>
              </a:rPr>
              <a:t>. </a:t>
            </a:r>
            <a:endParaRPr lang="tr-TR" sz="1200" b="1" dirty="0">
              <a:solidFill>
                <a:srgbClr val="FF0000"/>
              </a:solidFill>
              <a:latin typeface="PTSans-Regular"/>
            </a:endParaRPr>
          </a:p>
          <a:p>
            <a:endParaRPr lang="tr-TR" sz="1200" b="1" dirty="0" smtClean="0">
              <a:solidFill>
                <a:srgbClr val="FF0000"/>
              </a:solidFill>
              <a:latin typeface="PTSans-Regular"/>
            </a:endParaRPr>
          </a:p>
          <a:p>
            <a:r>
              <a:rPr lang="tr-TR" sz="2800" b="1" dirty="0">
                <a:solidFill>
                  <a:srgbClr val="FF0000"/>
                </a:solidFill>
                <a:latin typeface="PTSans-Bold"/>
              </a:rPr>
              <a:t>Kişisel mahremiyet</a:t>
            </a:r>
          </a:p>
          <a:p>
            <a:r>
              <a:rPr lang="tr-TR" sz="2800" b="1" dirty="0">
                <a:solidFill>
                  <a:srgbClr val="FF0000"/>
                </a:solidFill>
                <a:latin typeface="PTSans-Bold"/>
              </a:rPr>
              <a:t>gözetilmeli, özel bilgiler, gidilen yerler</a:t>
            </a:r>
            <a:r>
              <a:rPr lang="tr-TR" sz="2800" b="1" dirty="0" smtClean="0">
                <a:solidFill>
                  <a:srgbClr val="FF0000"/>
                </a:solidFill>
                <a:latin typeface="PTSans-Bold"/>
              </a:rPr>
              <a:t>, aile </a:t>
            </a:r>
            <a:r>
              <a:rPr lang="tr-TR" sz="2800" b="1" dirty="0">
                <a:solidFill>
                  <a:srgbClr val="FF0000"/>
                </a:solidFill>
                <a:latin typeface="PTSans-Bold"/>
              </a:rPr>
              <a:t>üyelerine yönelik içerikler </a:t>
            </a:r>
            <a:r>
              <a:rPr lang="tr-TR" sz="2800" b="1" dirty="0" smtClean="0">
                <a:solidFill>
                  <a:srgbClr val="FF0000"/>
                </a:solidFill>
                <a:latin typeface="PTSans-Bold"/>
              </a:rPr>
              <a:t>mecbur kalınmadıkça </a:t>
            </a:r>
            <a:r>
              <a:rPr lang="tr-TR" sz="2800" b="1" dirty="0">
                <a:solidFill>
                  <a:srgbClr val="FF0000"/>
                </a:solidFill>
                <a:latin typeface="PTSans-Bold"/>
              </a:rPr>
              <a:t>paylaşılmamalıdır.</a:t>
            </a:r>
          </a:p>
        </p:txBody>
      </p:sp>
      <p:pic>
        <p:nvPicPr>
          <p:cNvPr id="6" name="Resim 5"/>
          <p:cNvPicPr>
            <a:picLocks noChangeAspect="1"/>
          </p:cNvPicPr>
          <p:nvPr/>
        </p:nvPicPr>
        <p:blipFill>
          <a:blip r:embed="rId2"/>
          <a:stretch>
            <a:fillRect/>
          </a:stretch>
        </p:blipFill>
        <p:spPr>
          <a:xfrm>
            <a:off x="6753497" y="2110195"/>
            <a:ext cx="4702628" cy="2621137"/>
          </a:xfrm>
          <a:prstGeom prst="rect">
            <a:avLst/>
          </a:prstGeom>
        </p:spPr>
      </p:pic>
      <p:pic>
        <p:nvPicPr>
          <p:cNvPr id="2" name="Resim 1"/>
          <p:cNvPicPr>
            <a:picLocks noChangeAspect="1"/>
          </p:cNvPicPr>
          <p:nvPr/>
        </p:nvPicPr>
        <p:blipFill>
          <a:blip r:embed="rId3"/>
          <a:stretch>
            <a:fillRect/>
          </a:stretch>
        </p:blipFill>
        <p:spPr>
          <a:xfrm>
            <a:off x="953453" y="3208839"/>
            <a:ext cx="5499598" cy="3611981"/>
          </a:xfrm>
          <a:prstGeom prst="rect">
            <a:avLst/>
          </a:prstGeom>
        </p:spPr>
      </p:pic>
    </p:spTree>
    <p:extLst>
      <p:ext uri="{BB962C8B-B14F-4D97-AF65-F5344CB8AC3E}">
        <p14:creationId xmlns:p14="http://schemas.microsoft.com/office/powerpoint/2010/main" val="318354490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084977" y="310084"/>
            <a:ext cx="8251371" cy="523220"/>
          </a:xfrm>
          <a:prstGeom prst="rect">
            <a:avLst/>
          </a:prstGeom>
        </p:spPr>
        <p:txBody>
          <a:bodyPr wrap="square">
            <a:spAutoFit/>
          </a:bodyPr>
          <a:lstStyle/>
          <a:p>
            <a:r>
              <a:rPr lang="tr-TR" sz="2800" b="1" dirty="0" smtClean="0">
                <a:solidFill>
                  <a:srgbClr val="FF0000"/>
                </a:solidFill>
                <a:latin typeface="PTSans-Bold"/>
              </a:rPr>
              <a:t>Sosyal </a:t>
            </a:r>
            <a:r>
              <a:rPr lang="tr-TR" sz="2800" b="1" dirty="0">
                <a:solidFill>
                  <a:srgbClr val="FF0000"/>
                </a:solidFill>
                <a:latin typeface="PTSans-Bold"/>
              </a:rPr>
              <a:t>Medyada Kullanıcı Profilleri</a:t>
            </a:r>
          </a:p>
        </p:txBody>
      </p:sp>
      <p:sp>
        <p:nvSpPr>
          <p:cNvPr id="7" name="Dikdörtgen 6"/>
          <p:cNvSpPr/>
          <p:nvPr/>
        </p:nvSpPr>
        <p:spPr>
          <a:xfrm>
            <a:off x="495300" y="970484"/>
            <a:ext cx="10820400" cy="5632311"/>
          </a:xfrm>
          <a:prstGeom prst="rect">
            <a:avLst/>
          </a:prstGeom>
        </p:spPr>
        <p:txBody>
          <a:bodyPr wrap="square">
            <a:spAutoFit/>
          </a:bodyPr>
          <a:lstStyle/>
          <a:p>
            <a:r>
              <a:rPr lang="tr-TR" sz="2000" b="1" dirty="0">
                <a:solidFill>
                  <a:srgbClr val="FF0000"/>
                </a:solidFill>
                <a:latin typeface="PTSans-Bold"/>
              </a:rPr>
              <a:t>Dinleyiciler: </a:t>
            </a:r>
            <a:r>
              <a:rPr lang="tr-TR" sz="2000" dirty="0">
                <a:latin typeface="PTSans-Bold"/>
              </a:rPr>
              <a:t>Kişisel paylaşımlardan çok olup biteni aktif bir şekilde takip eden kullanıcı türüdür. Beğeniler konusunda cimridirler. Paylaşım altındaki cevaplar ve yorumlara daha çok önem verirler. Her şeyi okurlar</a:t>
            </a:r>
            <a:r>
              <a:rPr lang="tr-TR" sz="2000" dirty="0" smtClean="0">
                <a:latin typeface="PTSans-Bold"/>
              </a:rPr>
              <a:t>.</a:t>
            </a:r>
          </a:p>
          <a:p>
            <a:endParaRPr lang="tr-TR" sz="2000" dirty="0">
              <a:latin typeface="PTSans-Bold"/>
            </a:endParaRPr>
          </a:p>
          <a:p>
            <a:r>
              <a:rPr lang="tr-TR" sz="2000" b="1" dirty="0" err="1">
                <a:solidFill>
                  <a:srgbClr val="FF0000"/>
                </a:solidFill>
                <a:latin typeface="PTSans-Bold"/>
              </a:rPr>
              <a:t>Aktivistler</a:t>
            </a:r>
            <a:r>
              <a:rPr lang="tr-TR" sz="2000" b="1" dirty="0">
                <a:solidFill>
                  <a:srgbClr val="FF0000"/>
                </a:solidFill>
                <a:latin typeface="PTSans-Bold"/>
              </a:rPr>
              <a:t>: </a:t>
            </a:r>
            <a:r>
              <a:rPr lang="tr-TR" sz="2000" dirty="0">
                <a:latin typeface="PTSans-Bold"/>
              </a:rPr>
              <a:t>Sosyal medyanın gücünün farkında, seslerini duyurmaya çalışan, sosyal sorumluluklar konusunda hassas, hayvan hakları, çevre, kadın hakları, adalet ve eşitlik konularında duyarlı, kampanyalara meraklı kullanıcı türüdür</a:t>
            </a:r>
            <a:r>
              <a:rPr lang="tr-TR" sz="2000" dirty="0" smtClean="0">
                <a:latin typeface="PTSans-Bold"/>
              </a:rPr>
              <a:t>.</a:t>
            </a:r>
          </a:p>
          <a:p>
            <a:endParaRPr lang="tr-TR" sz="2000" dirty="0">
              <a:latin typeface="PTSans-Bold"/>
            </a:endParaRPr>
          </a:p>
          <a:p>
            <a:r>
              <a:rPr lang="tr-TR" sz="2000" b="1" dirty="0" err="1">
                <a:solidFill>
                  <a:srgbClr val="FF0000"/>
                </a:solidFill>
                <a:latin typeface="PTSans-Bold"/>
              </a:rPr>
              <a:t>Spamcılar</a:t>
            </a:r>
            <a:r>
              <a:rPr lang="tr-TR" sz="2000" b="1" dirty="0">
                <a:solidFill>
                  <a:srgbClr val="FF0000"/>
                </a:solidFill>
                <a:latin typeface="PTSans-Bold"/>
              </a:rPr>
              <a:t>: </a:t>
            </a:r>
            <a:r>
              <a:rPr lang="tr-TR" sz="2000" dirty="0">
                <a:latin typeface="PTSans-Bold"/>
              </a:rPr>
              <a:t>Her türlü içeriğe ilgili ilgisiz yorum yapan, kendi sayfasını veya profilini ziyarete davet eden, takipçi kazanmak için takip eden, genellikle sadece beğeni ve </a:t>
            </a:r>
            <a:r>
              <a:rPr lang="tr-TR" sz="2000" dirty="0" err="1">
                <a:latin typeface="PTSans-Bold"/>
              </a:rPr>
              <a:t>repost</a:t>
            </a:r>
            <a:r>
              <a:rPr lang="tr-TR" sz="2000" dirty="0">
                <a:latin typeface="PTSans-Bold"/>
              </a:rPr>
              <a:t> yapıp içerik üretemeyen kullanıcı türüdür. Bir kullanıcının paylaşımının altına konuyla tamamen ilgisiz iletiler yazarlar. Gündem </a:t>
            </a:r>
            <a:r>
              <a:rPr lang="tr-TR" sz="2000" dirty="0" err="1">
                <a:latin typeface="PTSans-Bold"/>
              </a:rPr>
              <a:t>hashtag'lerinin</a:t>
            </a:r>
            <a:r>
              <a:rPr lang="tr-TR" sz="2000" dirty="0">
                <a:latin typeface="PTSans-Bold"/>
              </a:rPr>
              <a:t> tümünü kullanır ama </a:t>
            </a:r>
            <a:r>
              <a:rPr lang="tr-TR" sz="2000" dirty="0" err="1">
                <a:latin typeface="PTSans-Bold"/>
              </a:rPr>
              <a:t>hastag</a:t>
            </a:r>
            <a:r>
              <a:rPr lang="tr-TR" sz="2000" dirty="0">
                <a:latin typeface="PTSans-Bold"/>
              </a:rPr>
              <a:t> içerikleri ile alakasız paylaşımlar yaparlar</a:t>
            </a:r>
            <a:r>
              <a:rPr lang="tr-TR" sz="2000" dirty="0" smtClean="0">
                <a:latin typeface="PTSans-Bold"/>
              </a:rPr>
              <a:t>.</a:t>
            </a:r>
          </a:p>
          <a:p>
            <a:endParaRPr lang="tr-TR" sz="2000" dirty="0">
              <a:latin typeface="PTSans-Bold"/>
            </a:endParaRPr>
          </a:p>
          <a:p>
            <a:r>
              <a:rPr lang="tr-TR" sz="2000" b="1" dirty="0">
                <a:solidFill>
                  <a:srgbClr val="FF0000"/>
                </a:solidFill>
                <a:latin typeface="PTSans-Bold"/>
              </a:rPr>
              <a:t>İdealistler: </a:t>
            </a:r>
            <a:r>
              <a:rPr lang="tr-TR" sz="2000" dirty="0">
                <a:latin typeface="PTSans-Bold"/>
              </a:rPr>
              <a:t>Sosyal medyanın gelişimine en çok katkıda bulunan kullanıcı türüdür. İlgi alanları konusunda benzersiz ve az bilinen paylaşımlar yapmaya dikkat ederler. Başkalarının paylaşımlarının altına konu ufkunu genişletecek nitelikli içerikler girerler. Keşfetmeyi severler ve sosyal medyada fazla zaman harcarlar.</a:t>
            </a:r>
          </a:p>
        </p:txBody>
      </p:sp>
    </p:spTree>
    <p:extLst>
      <p:ext uri="{BB962C8B-B14F-4D97-AF65-F5344CB8AC3E}">
        <p14:creationId xmlns:p14="http://schemas.microsoft.com/office/powerpoint/2010/main" val="17983532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934834" y="223520"/>
            <a:ext cx="8045189" cy="690880"/>
          </a:xfrm>
        </p:spPr>
        <p:txBody>
          <a:bodyPr>
            <a:normAutofit fontScale="90000"/>
          </a:bodyPr>
          <a:lstStyle/>
          <a:p>
            <a:r>
              <a:rPr lang="tr-TR" dirty="0" smtClean="0"/>
              <a:t>İnternetin </a:t>
            </a:r>
            <a:r>
              <a:rPr lang="tr-TR" dirty="0"/>
              <a:t>i</a:t>
            </a:r>
            <a:r>
              <a:rPr lang="tr-TR" dirty="0" smtClean="0"/>
              <a:t>lk </a:t>
            </a:r>
            <a:r>
              <a:rPr lang="tr-TR" dirty="0"/>
              <a:t>Y</a:t>
            </a:r>
            <a:r>
              <a:rPr lang="tr-TR" dirty="0" smtClean="0"/>
              <a:t>ılları</a:t>
            </a:r>
            <a:endParaRPr lang="tr-TR" dirty="0"/>
          </a:p>
        </p:txBody>
      </p:sp>
      <p:sp>
        <p:nvSpPr>
          <p:cNvPr id="3" name="Alt Başlık 2"/>
          <p:cNvSpPr>
            <a:spLocks noGrp="1"/>
          </p:cNvSpPr>
          <p:nvPr>
            <p:ph type="subTitle" idx="1"/>
          </p:nvPr>
        </p:nvSpPr>
        <p:spPr>
          <a:xfrm>
            <a:off x="7798527" y="1778651"/>
            <a:ext cx="3730304" cy="4491081"/>
          </a:xfrm>
        </p:spPr>
        <p:txBody>
          <a:bodyPr>
            <a:normAutofit/>
          </a:bodyPr>
          <a:lstStyle/>
          <a:p>
            <a:r>
              <a:rPr lang="tr-TR" dirty="0" smtClean="0"/>
              <a:t>Teknolojik Determinizm</a:t>
            </a:r>
          </a:p>
          <a:p>
            <a:endParaRPr lang="tr-TR" dirty="0"/>
          </a:p>
          <a:p>
            <a:r>
              <a:rPr lang="tr-TR" dirty="0" smtClean="0"/>
              <a:t>Tarihin Sonu </a:t>
            </a:r>
          </a:p>
          <a:p>
            <a:endParaRPr lang="tr-TR" dirty="0"/>
          </a:p>
          <a:p>
            <a:r>
              <a:rPr lang="tr-TR" dirty="0" smtClean="0"/>
              <a:t>İnsanlığın Sonu</a:t>
            </a:r>
          </a:p>
          <a:p>
            <a:endParaRPr lang="tr-TR" dirty="0"/>
          </a:p>
          <a:p>
            <a:endParaRPr lang="tr-TR" dirty="0" smtClean="0"/>
          </a:p>
          <a:p>
            <a:endParaRPr lang="tr-TR" dirty="0" smtClean="0"/>
          </a:p>
          <a:p>
            <a:endParaRPr lang="tr-TR" dirty="0"/>
          </a:p>
        </p:txBody>
      </p:sp>
      <p:pic>
        <p:nvPicPr>
          <p:cNvPr id="8" name="Resim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033" y="1216948"/>
            <a:ext cx="7254921" cy="5286375"/>
          </a:xfrm>
          <a:prstGeom prst="rect">
            <a:avLst/>
          </a:prstGeom>
        </p:spPr>
      </p:pic>
    </p:spTree>
    <p:extLst>
      <p:ext uri="{BB962C8B-B14F-4D97-AF65-F5344CB8AC3E}">
        <p14:creationId xmlns:p14="http://schemas.microsoft.com/office/powerpoint/2010/main" val="41049109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262777" y="195784"/>
            <a:ext cx="8251371" cy="523220"/>
          </a:xfrm>
          <a:prstGeom prst="rect">
            <a:avLst/>
          </a:prstGeom>
        </p:spPr>
        <p:txBody>
          <a:bodyPr wrap="square">
            <a:spAutoFit/>
          </a:bodyPr>
          <a:lstStyle/>
          <a:p>
            <a:r>
              <a:rPr lang="tr-TR" sz="2800" b="1" dirty="0" smtClean="0">
                <a:solidFill>
                  <a:srgbClr val="FF0000"/>
                </a:solidFill>
                <a:latin typeface="PTSans-Bold"/>
              </a:rPr>
              <a:t>Sosyal </a:t>
            </a:r>
            <a:r>
              <a:rPr lang="tr-TR" sz="2800" b="1" dirty="0">
                <a:solidFill>
                  <a:srgbClr val="FF0000"/>
                </a:solidFill>
                <a:latin typeface="PTSans-Bold"/>
              </a:rPr>
              <a:t>Medyada Kullanıcı Profilleri</a:t>
            </a:r>
          </a:p>
        </p:txBody>
      </p:sp>
      <p:sp>
        <p:nvSpPr>
          <p:cNvPr id="7" name="Dikdörtgen 6"/>
          <p:cNvSpPr/>
          <p:nvPr/>
        </p:nvSpPr>
        <p:spPr>
          <a:xfrm>
            <a:off x="406400" y="833304"/>
            <a:ext cx="10820400" cy="5016758"/>
          </a:xfrm>
          <a:prstGeom prst="rect">
            <a:avLst/>
          </a:prstGeom>
        </p:spPr>
        <p:txBody>
          <a:bodyPr wrap="square">
            <a:spAutoFit/>
          </a:bodyPr>
          <a:lstStyle/>
          <a:p>
            <a:r>
              <a:rPr lang="tr-TR" sz="2000" b="1" dirty="0">
                <a:solidFill>
                  <a:srgbClr val="FF0000"/>
                </a:solidFill>
                <a:latin typeface="PTSans-Bold"/>
              </a:rPr>
              <a:t>Sosyal Kelebekler: </a:t>
            </a:r>
            <a:r>
              <a:rPr lang="tr-TR" sz="2000" dirty="0">
                <a:latin typeface="PTSans-Bold"/>
              </a:rPr>
              <a:t>Sosyal medyanın her mecrasında kişilerle etiketlenen, tanınan kişilerle fotoğraflarını ve videolarını paylaşan, bilinen etkinliklere katıldığını fark ettirmeye çalışan kullanıcı türüdür. Tanınmış simalara yakınlıklarını göstererek takipçi kazanmaya çalışırlar</a:t>
            </a:r>
            <a:r>
              <a:rPr lang="tr-TR" sz="2000" dirty="0" smtClean="0">
                <a:latin typeface="PTSans-Bold"/>
              </a:rPr>
              <a:t>.</a:t>
            </a:r>
          </a:p>
          <a:p>
            <a:endParaRPr lang="tr-TR" sz="2000" dirty="0">
              <a:latin typeface="PTSans-Bold"/>
            </a:endParaRPr>
          </a:p>
          <a:p>
            <a:r>
              <a:rPr lang="tr-TR" sz="2000" b="1" dirty="0">
                <a:solidFill>
                  <a:srgbClr val="FF0000"/>
                </a:solidFill>
                <a:latin typeface="PTSans-Bold"/>
              </a:rPr>
              <a:t>Troller: </a:t>
            </a:r>
            <a:r>
              <a:rPr lang="tr-TR" sz="2000" dirty="0">
                <a:latin typeface="PTSans-Bold"/>
              </a:rPr>
              <a:t>Çatışma ve tartışma yaratma niyetinde olan kullanıcı türüdür. Çoğunlukla öfkeli, sinirli ve yıkıcı bir yaklaşım izler ve hakaretler kullanır ama bunlar gerçek düşünceleri veya duyguları olmaktan çok sahte ve </a:t>
            </a:r>
            <a:r>
              <a:rPr lang="tr-TR" sz="2000" dirty="0" err="1">
                <a:latin typeface="PTSans-Bold"/>
              </a:rPr>
              <a:t>manipülatiftir</a:t>
            </a:r>
            <a:r>
              <a:rPr lang="tr-TR" sz="2000" dirty="0">
                <a:latin typeface="PTSans-Bold"/>
              </a:rPr>
              <a:t>. Genel olarak sahte kimlikler kullanırlar. Amaçları dikkat çekmektir</a:t>
            </a:r>
            <a:r>
              <a:rPr lang="tr-TR" sz="2000" dirty="0" smtClean="0">
                <a:latin typeface="PTSans-Bold"/>
              </a:rPr>
              <a:t>.</a:t>
            </a:r>
          </a:p>
          <a:p>
            <a:endParaRPr lang="tr-TR" sz="2000" dirty="0">
              <a:latin typeface="PTSans-Bold"/>
            </a:endParaRPr>
          </a:p>
          <a:p>
            <a:r>
              <a:rPr lang="tr-TR" sz="2000" b="1" dirty="0" err="1">
                <a:solidFill>
                  <a:srgbClr val="FF0000"/>
                </a:solidFill>
                <a:latin typeface="PTSans-Bold"/>
              </a:rPr>
              <a:t>Influencerlar</a:t>
            </a:r>
            <a:r>
              <a:rPr lang="tr-TR" sz="2000" b="1" dirty="0">
                <a:solidFill>
                  <a:srgbClr val="FF0000"/>
                </a:solidFill>
                <a:latin typeface="PTSans-Bold"/>
              </a:rPr>
              <a:t>: </a:t>
            </a:r>
            <a:r>
              <a:rPr lang="tr-TR" sz="2000" dirty="0">
                <a:latin typeface="PTSans-Bold"/>
              </a:rPr>
              <a:t>Sosyal medya kullanıcılarının sadece %1'i orijinal içerik üretebilir. En yüksek kalitede içerik üreten ve bilgilerini kaliteli sunumlarla sosyal medya topluluklarıyla paylaşanlar iyi etkileşim oranlarına ulaşırlar. Paylaşımları konusunda tutkuludurlar ve aynı kalite çizgisini tutturabilmek için strateji geliştirirler. Yüksek takipçi oranlarına erişirler ve bu durum onların sosyal medyada kanaat önderi olarak kabul edilmesine neden olur. Kitleleri geniş ölçüde etkilerler</a:t>
            </a:r>
            <a:r>
              <a:rPr lang="tr-TR" sz="2000" dirty="0" smtClean="0">
                <a:latin typeface="PTSans-Bold"/>
              </a:rPr>
              <a:t>.</a:t>
            </a:r>
          </a:p>
          <a:p>
            <a:endParaRPr lang="tr-TR" sz="2000" dirty="0">
              <a:latin typeface="PTSans-Bold"/>
            </a:endParaRPr>
          </a:p>
        </p:txBody>
      </p:sp>
    </p:spTree>
    <p:extLst>
      <p:ext uri="{BB962C8B-B14F-4D97-AF65-F5344CB8AC3E}">
        <p14:creationId xmlns:p14="http://schemas.microsoft.com/office/powerpoint/2010/main" val="33541291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262777" y="195784"/>
            <a:ext cx="8251371" cy="523220"/>
          </a:xfrm>
          <a:prstGeom prst="rect">
            <a:avLst/>
          </a:prstGeom>
        </p:spPr>
        <p:txBody>
          <a:bodyPr wrap="square">
            <a:spAutoFit/>
          </a:bodyPr>
          <a:lstStyle/>
          <a:p>
            <a:r>
              <a:rPr lang="tr-TR" sz="2800" b="1" dirty="0" smtClean="0">
                <a:solidFill>
                  <a:srgbClr val="FF0000"/>
                </a:solidFill>
                <a:latin typeface="PTSans-Bold"/>
              </a:rPr>
              <a:t>Sosyal </a:t>
            </a:r>
            <a:r>
              <a:rPr lang="tr-TR" sz="2800" b="1" dirty="0">
                <a:solidFill>
                  <a:srgbClr val="FF0000"/>
                </a:solidFill>
                <a:latin typeface="PTSans-Bold"/>
              </a:rPr>
              <a:t>Medyada Kullanıcı Profilleri</a:t>
            </a:r>
          </a:p>
        </p:txBody>
      </p:sp>
      <p:sp>
        <p:nvSpPr>
          <p:cNvPr id="7" name="Dikdörtgen 6"/>
          <p:cNvSpPr/>
          <p:nvPr/>
        </p:nvSpPr>
        <p:spPr>
          <a:xfrm>
            <a:off x="482600" y="1227004"/>
            <a:ext cx="10820400" cy="5016758"/>
          </a:xfrm>
          <a:prstGeom prst="rect">
            <a:avLst/>
          </a:prstGeom>
        </p:spPr>
        <p:txBody>
          <a:bodyPr wrap="square">
            <a:spAutoFit/>
          </a:bodyPr>
          <a:lstStyle/>
          <a:p>
            <a:r>
              <a:rPr lang="tr-TR" sz="2000" b="1" dirty="0">
                <a:solidFill>
                  <a:srgbClr val="FF0000"/>
                </a:solidFill>
                <a:latin typeface="PTSans-Bold"/>
              </a:rPr>
              <a:t>En Eski Kullanıcılar: </a:t>
            </a:r>
            <a:r>
              <a:rPr lang="tr-TR" sz="2000" dirty="0">
                <a:latin typeface="PTSans-Bold"/>
              </a:rPr>
              <a:t>Sosyal medyanın yeni yeni aktive olduğu 2000'li yılların başlarda hesaplar kurmuş ve sosyal medyanın tüm gelişim serüvenine şahit olmuş tecrübeli kullanıcı türüdür. Memnun edilmesi zor, eleştirel ve bilge kullanıcılardır.</a:t>
            </a:r>
          </a:p>
          <a:p>
            <a:endParaRPr lang="tr-TR" sz="2000" b="1" dirty="0">
              <a:solidFill>
                <a:srgbClr val="FF0000"/>
              </a:solidFill>
              <a:latin typeface="PTSans-Bold"/>
            </a:endParaRPr>
          </a:p>
          <a:p>
            <a:r>
              <a:rPr lang="tr-TR" sz="2000" b="1" dirty="0" err="1" smtClean="0">
                <a:solidFill>
                  <a:srgbClr val="FF0000"/>
                </a:solidFill>
                <a:latin typeface="PTSans-Bold"/>
              </a:rPr>
              <a:t>Celebrityler</a:t>
            </a:r>
            <a:r>
              <a:rPr lang="tr-TR" sz="2000" b="1" dirty="0">
                <a:solidFill>
                  <a:srgbClr val="FF0000"/>
                </a:solidFill>
                <a:latin typeface="PTSans-Bold"/>
              </a:rPr>
              <a:t>: </a:t>
            </a:r>
            <a:r>
              <a:rPr lang="tr-TR" sz="2000" dirty="0">
                <a:latin typeface="PTSans-Bold"/>
              </a:rPr>
              <a:t>Toplumdaki ünlü simalardır. Tanınmış bir sporcu, yazar, aktör veya şarkıcı olabilirler. Takipçi sayıları milyonları bulabilir. Bu yönüyle kitleler üzerindeki etkileri büyüktür</a:t>
            </a:r>
            <a:r>
              <a:rPr lang="tr-TR" sz="2000" dirty="0" smtClean="0">
                <a:latin typeface="PTSans-Bold"/>
              </a:rPr>
              <a:t>.</a:t>
            </a:r>
          </a:p>
          <a:p>
            <a:endParaRPr lang="tr-TR" sz="2000" dirty="0">
              <a:latin typeface="PTSans-Bold"/>
            </a:endParaRPr>
          </a:p>
          <a:p>
            <a:r>
              <a:rPr lang="tr-TR" sz="2000" b="1" dirty="0">
                <a:solidFill>
                  <a:srgbClr val="FF0000"/>
                </a:solidFill>
                <a:latin typeface="PTSans-Bold"/>
              </a:rPr>
              <a:t>Sıcak Haberciler: </a:t>
            </a:r>
            <a:r>
              <a:rPr lang="tr-TR" sz="2000" dirty="0">
                <a:latin typeface="PTSans-Bold"/>
              </a:rPr>
              <a:t>Özellikle sıcak bölgelerden anlık haber paylaşımı yapan, sahada görev alan ve sosyal medyayı çok iyi kullanan kişilerdir. Haber ajanslarına da kaynak ve sağlarlar</a:t>
            </a:r>
            <a:r>
              <a:rPr lang="tr-TR" sz="2000" dirty="0" smtClean="0">
                <a:latin typeface="PTSans-Bold"/>
              </a:rPr>
              <a:t>.</a:t>
            </a:r>
          </a:p>
          <a:p>
            <a:endParaRPr lang="tr-TR" sz="2000" dirty="0">
              <a:latin typeface="PTSans-Bold"/>
            </a:endParaRPr>
          </a:p>
          <a:p>
            <a:r>
              <a:rPr lang="tr-TR" sz="2000" b="1" dirty="0">
                <a:solidFill>
                  <a:srgbClr val="FF0000"/>
                </a:solidFill>
                <a:latin typeface="PTSans-Bold"/>
              </a:rPr>
              <a:t>Gazeteciler: </a:t>
            </a:r>
            <a:r>
              <a:rPr lang="tr-TR" sz="2000" dirty="0">
                <a:latin typeface="PTSans-Bold"/>
              </a:rPr>
              <a:t>Ana akım konvansiyonel medyada medya çalışanı olarak görev yapan, kitleler tarafından takip edilen ve onlar üzerinde etkisi bulunan kullanıcı türüdür</a:t>
            </a:r>
            <a:r>
              <a:rPr lang="tr-TR" sz="2000" dirty="0" smtClean="0">
                <a:latin typeface="PTSans-Bold"/>
              </a:rPr>
              <a:t>.</a:t>
            </a:r>
          </a:p>
          <a:p>
            <a:endParaRPr lang="tr-TR" sz="2000" dirty="0">
              <a:latin typeface="PTSans-Bold"/>
            </a:endParaRPr>
          </a:p>
          <a:p>
            <a:r>
              <a:rPr lang="tr-TR" sz="2000" b="1" dirty="0">
                <a:solidFill>
                  <a:srgbClr val="FF0000"/>
                </a:solidFill>
                <a:latin typeface="PTSans-Bold"/>
              </a:rPr>
              <a:t>Uzmanlar: </a:t>
            </a:r>
            <a:r>
              <a:rPr lang="tr-TR" sz="2000" dirty="0">
                <a:latin typeface="PTSans-Bold"/>
              </a:rPr>
              <a:t>Özellikle sözlüklerde ve geri bildirim ağlarında tecrübelerini, bilgi ve birikimlerini paylaşan, diğer kullanıcılara yol gösteren, ufuk açan, sağlıklı değerlendirme ve analizler yapan ve sosyal medyaya kalite katan en önemli kullanıcı türüdür.</a:t>
            </a:r>
          </a:p>
        </p:txBody>
      </p:sp>
    </p:spTree>
    <p:extLst>
      <p:ext uri="{BB962C8B-B14F-4D97-AF65-F5344CB8AC3E}">
        <p14:creationId xmlns:p14="http://schemas.microsoft.com/office/powerpoint/2010/main" val="127140837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262777" y="195784"/>
            <a:ext cx="8251371" cy="523220"/>
          </a:xfrm>
          <a:prstGeom prst="rect">
            <a:avLst/>
          </a:prstGeom>
        </p:spPr>
        <p:txBody>
          <a:bodyPr wrap="square">
            <a:spAutoFit/>
          </a:bodyPr>
          <a:lstStyle/>
          <a:p>
            <a:r>
              <a:rPr lang="tr-TR" sz="2800" b="1" dirty="0" smtClean="0">
                <a:solidFill>
                  <a:srgbClr val="FF0000"/>
                </a:solidFill>
                <a:latin typeface="PTSans-Bold"/>
              </a:rPr>
              <a:t>Sosyal </a:t>
            </a:r>
            <a:r>
              <a:rPr lang="tr-TR" sz="2800" b="1" dirty="0">
                <a:solidFill>
                  <a:srgbClr val="FF0000"/>
                </a:solidFill>
                <a:latin typeface="PTSans-Bold"/>
              </a:rPr>
              <a:t>Medyada Kullanıcı Profilleri</a:t>
            </a:r>
          </a:p>
        </p:txBody>
      </p:sp>
      <p:sp>
        <p:nvSpPr>
          <p:cNvPr id="7" name="Dikdörtgen 6"/>
          <p:cNvSpPr/>
          <p:nvPr/>
        </p:nvSpPr>
        <p:spPr>
          <a:xfrm>
            <a:off x="787400" y="1379404"/>
            <a:ext cx="10388600" cy="4401205"/>
          </a:xfrm>
          <a:prstGeom prst="rect">
            <a:avLst/>
          </a:prstGeom>
        </p:spPr>
        <p:txBody>
          <a:bodyPr wrap="square">
            <a:spAutoFit/>
          </a:bodyPr>
          <a:lstStyle/>
          <a:p>
            <a:r>
              <a:rPr lang="tr-TR" sz="2000" b="1" dirty="0">
                <a:solidFill>
                  <a:srgbClr val="FF0000"/>
                </a:solidFill>
                <a:latin typeface="PTSans-Bold"/>
              </a:rPr>
              <a:t>Botlar: </a:t>
            </a:r>
            <a:r>
              <a:rPr lang="tr-TR" sz="2000" dirty="0">
                <a:latin typeface="PTSans-Bold"/>
              </a:rPr>
              <a:t>Başka hesapları beğenme, </a:t>
            </a:r>
            <a:r>
              <a:rPr lang="tr-TR" sz="2000" dirty="0" err="1">
                <a:latin typeface="PTSans-Bold"/>
              </a:rPr>
              <a:t>repost</a:t>
            </a:r>
            <a:r>
              <a:rPr lang="tr-TR" sz="2000" dirty="0">
                <a:latin typeface="PTSans-Bold"/>
              </a:rPr>
              <a:t> yapma ve bir </a:t>
            </a:r>
            <a:r>
              <a:rPr lang="tr-TR" sz="2000" dirty="0" err="1">
                <a:latin typeface="PTSans-Bold"/>
              </a:rPr>
              <a:t>hashtag'i</a:t>
            </a:r>
            <a:r>
              <a:rPr lang="tr-TR" sz="2000" dirty="0">
                <a:latin typeface="PTSans-Bold"/>
              </a:rPr>
              <a:t> gündem yapma amaçlı kullanılan robot kullanıcı profilidir. Çeşitli algoritmalar sayesinde beğenileri ve takipçi sayılarını manipüle etmek için kullanılırlar</a:t>
            </a:r>
            <a:r>
              <a:rPr lang="tr-TR" sz="2000" dirty="0" smtClean="0">
                <a:latin typeface="PTSans-Bold"/>
              </a:rPr>
              <a:t>.</a:t>
            </a:r>
          </a:p>
          <a:p>
            <a:endParaRPr lang="tr-TR" sz="2000" b="1" dirty="0">
              <a:solidFill>
                <a:srgbClr val="FF0000"/>
              </a:solidFill>
              <a:latin typeface="PTSans-Bold"/>
            </a:endParaRPr>
          </a:p>
          <a:p>
            <a:r>
              <a:rPr lang="tr-TR" sz="2000" b="1" dirty="0" err="1">
                <a:solidFill>
                  <a:srgbClr val="FF0000"/>
                </a:solidFill>
                <a:latin typeface="PTSans-Bold"/>
              </a:rPr>
              <a:t>Feykler</a:t>
            </a:r>
            <a:r>
              <a:rPr lang="tr-TR" sz="2000" b="1" dirty="0">
                <a:solidFill>
                  <a:srgbClr val="FF0000"/>
                </a:solidFill>
                <a:latin typeface="PTSans-Bold"/>
              </a:rPr>
              <a:t>: </a:t>
            </a:r>
            <a:r>
              <a:rPr lang="tr-TR" sz="2000" dirty="0">
                <a:latin typeface="PTSans-Bold"/>
              </a:rPr>
              <a:t>Kendi yaşı, cinsiyeti, milliyeti, mesleği ve hayat tarzı dışında bambaşka sahte bir profil oluşturularak yaratılmış kullanıcı türüdür. Sahte kullanıcıyı yöneten kişinin, başka birinin verilerini ele geçirmek, başka bir düşünceye sahipmiş gibi görünüp günü geldiğinde çizdiği profilin dışında bir düşünceyi savunmak, kendi cinsiyetini aşağılayarak ilgi çekmek, arkadaş bulmak veya dolandırmak gibi birçok amacı olabilir</a:t>
            </a:r>
            <a:r>
              <a:rPr lang="tr-TR" sz="2000" dirty="0" smtClean="0">
                <a:latin typeface="PTSans-Bold"/>
              </a:rPr>
              <a:t>.</a:t>
            </a:r>
          </a:p>
          <a:p>
            <a:endParaRPr lang="tr-TR" sz="2000" b="1" dirty="0">
              <a:solidFill>
                <a:srgbClr val="FF0000"/>
              </a:solidFill>
              <a:latin typeface="PTSans-Bold"/>
            </a:endParaRPr>
          </a:p>
          <a:p>
            <a:r>
              <a:rPr lang="tr-TR" sz="2000" b="1" dirty="0">
                <a:solidFill>
                  <a:srgbClr val="FF0000"/>
                </a:solidFill>
                <a:latin typeface="PTSans-Bold"/>
              </a:rPr>
              <a:t>Sosyalleşenler: </a:t>
            </a:r>
            <a:r>
              <a:rPr lang="tr-TR" sz="2000" dirty="0">
                <a:latin typeface="PTSans-Bold"/>
              </a:rPr>
              <a:t>Sosyal medyayı gerçek hayatta yeni ilişkiler ve arkadaşlıklar kurmak için kullanan profil türüdür. Kendi ilgi alanı ile alakalı etkinlikleri takip eder, hobi gruplarına katılır, gerçek dünyada sosyal medyadan tanıştığı kişilerle etkinlikler vasıtasıyla ilişkiler kurar.</a:t>
            </a:r>
          </a:p>
        </p:txBody>
      </p:sp>
    </p:spTree>
    <p:extLst>
      <p:ext uri="{BB962C8B-B14F-4D97-AF65-F5344CB8AC3E}">
        <p14:creationId xmlns:p14="http://schemas.microsoft.com/office/powerpoint/2010/main" val="162499353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262187" y="1116012"/>
            <a:ext cx="7667625" cy="4905375"/>
          </a:xfrm>
          <a:prstGeom prst="rect">
            <a:avLst/>
          </a:prstGeom>
        </p:spPr>
      </p:pic>
    </p:spTree>
    <p:extLst>
      <p:ext uri="{BB962C8B-B14F-4D97-AF65-F5344CB8AC3E}">
        <p14:creationId xmlns:p14="http://schemas.microsoft.com/office/powerpoint/2010/main" val="280344464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54000" y="255421"/>
            <a:ext cx="6019800" cy="5300425"/>
          </a:xfrm>
          <a:prstGeom prst="rect">
            <a:avLst/>
          </a:prstGeom>
        </p:spPr>
        <p:txBody>
          <a:bodyPr wrap="square">
            <a:spAutoFit/>
          </a:bodyPr>
          <a:lstStyle/>
          <a:p>
            <a:pPr>
              <a:lnSpc>
                <a:spcPct val="107000"/>
              </a:lnSpc>
              <a:spcAft>
                <a:spcPts val="0"/>
              </a:spcAft>
            </a:pPr>
            <a:r>
              <a:rPr lang="tr-TR" sz="2800" b="1" dirty="0">
                <a:solidFill>
                  <a:srgbClr val="FF0000"/>
                </a:solidFill>
                <a:latin typeface="PTSans-Bold"/>
                <a:ea typeface="Calibri" panose="020F0502020204030204" pitchFamily="34" charset="0"/>
                <a:cs typeface="PTSans-Bold"/>
              </a:rPr>
              <a:t>Kullanıcı Hesapları Hakkında Bilinmesi Gerekenler</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dirty="0" smtClean="0">
                <a:latin typeface="PTSans-Regular"/>
                <a:ea typeface="Calibri" panose="020F0502020204030204" pitchFamily="34" charset="0"/>
                <a:cs typeface="PTSans-Regular"/>
              </a:rPr>
              <a:t>Sosyal medyada m</a:t>
            </a:r>
            <a:r>
              <a:rPr lang="tr-TR" dirty="0" smtClean="0">
                <a:latin typeface="Arial" panose="020B0604020202020204" pitchFamily="34" charset="0"/>
                <a:ea typeface="Arial" panose="020B0604020202020204" pitchFamily="34" charset="0"/>
                <a:cs typeface="Times New Roman" panose="02020603050405020304" pitchFamily="18" charset="0"/>
              </a:rPr>
              <a:t>i</a:t>
            </a:r>
            <a:r>
              <a:rPr lang="tr-TR" dirty="0" smtClean="0">
                <a:latin typeface="PTSans-Regular"/>
                <a:ea typeface="Calibri" panose="020F0502020204030204" pitchFamily="34" charset="0"/>
                <a:cs typeface="PTSans-Regular"/>
              </a:rPr>
              <a:t>lyonlarca </a:t>
            </a:r>
            <a:r>
              <a:rPr lang="tr-TR" dirty="0" smtClean="0">
                <a:latin typeface="Arial" panose="020B0604020202020204" pitchFamily="34" charset="0"/>
                <a:ea typeface="Arial" panose="020B0604020202020204" pitchFamily="34" charset="0"/>
                <a:cs typeface="Times New Roman" panose="02020603050405020304" pitchFamily="18" charset="0"/>
              </a:rPr>
              <a:t>bot hesap bulunmaktadır. </a:t>
            </a:r>
          </a:p>
          <a:p>
            <a:pPr>
              <a:lnSpc>
                <a:spcPct val="107000"/>
              </a:lnSpc>
              <a:spcAft>
                <a:spcPts val="0"/>
              </a:spcAft>
            </a:pPr>
            <a:endParaRPr lang="tr-TR" dirty="0" smtClean="0">
              <a:latin typeface="Arial" panose="020B0604020202020204" pitchFamily="34" charset="0"/>
              <a:ea typeface="Arial" panose="020B0604020202020204" pitchFamily="34" charset="0"/>
              <a:cs typeface="Times New Roman" panose="02020603050405020304" pitchFamily="18" charset="0"/>
            </a:endParaRPr>
          </a:p>
          <a:p>
            <a:pPr>
              <a:lnSpc>
                <a:spcPct val="107000"/>
              </a:lnSpc>
              <a:spcAft>
                <a:spcPts val="0"/>
              </a:spcAft>
            </a:pPr>
            <a:r>
              <a:rPr lang="tr-TR" sz="2400" b="1" dirty="0" smtClean="0">
                <a:latin typeface="PTSans-Bold"/>
                <a:ea typeface="Calibri" panose="020F0502020204030204" pitchFamily="34" charset="0"/>
                <a:cs typeface="PTSans-Bold"/>
              </a:rPr>
              <a:t>Bot hesaplar </a:t>
            </a:r>
            <a:r>
              <a:rPr lang="tr-TR" sz="2400" b="1" dirty="0">
                <a:latin typeface="PTSans-Bold"/>
                <a:ea typeface="Calibri" panose="020F0502020204030204" pitchFamily="34" charset="0"/>
                <a:cs typeface="PTSans-Bold"/>
              </a:rPr>
              <a:t>genelde algı oluşturmak ve </a:t>
            </a:r>
            <a:r>
              <a:rPr lang="tr-TR" sz="2400" b="1" dirty="0" smtClean="0">
                <a:latin typeface="PTSans-Bold"/>
                <a:ea typeface="Calibri" panose="020F0502020204030204" pitchFamily="34" charset="0"/>
                <a:cs typeface="PTSans-Bold"/>
              </a:rPr>
              <a:t>gerçeği manipüle </a:t>
            </a:r>
            <a:r>
              <a:rPr lang="tr-TR" sz="2400" b="1" dirty="0">
                <a:latin typeface="PTSans-Bold"/>
                <a:ea typeface="Calibri" panose="020F0502020204030204" pitchFamily="34" charset="0"/>
                <a:cs typeface="PTSans-Bold"/>
              </a:rPr>
              <a:t>etmek adına yönetilirler </a:t>
            </a:r>
            <a:r>
              <a:rPr lang="tr-TR" dirty="0" smtClean="0">
                <a:latin typeface="PTSans-Regular"/>
                <a:ea typeface="Calibri" panose="020F0502020204030204" pitchFamily="34" charset="0"/>
                <a:cs typeface="PTSans-Regular"/>
              </a:rPr>
              <a:t>ve özel yazılımlar aracılığıyla aynı içeriği paylaşmaktadırlar. </a:t>
            </a:r>
          </a:p>
          <a:p>
            <a:pPr>
              <a:lnSpc>
                <a:spcPct val="107000"/>
              </a:lnSpc>
              <a:spcAft>
                <a:spcPts val="0"/>
              </a:spcAft>
            </a:pPr>
            <a:endParaRPr lang="tr-TR" sz="2400" b="1" dirty="0">
              <a:latin typeface="PTSans-Regular"/>
              <a:ea typeface="Calibri" panose="020F0502020204030204" pitchFamily="34" charset="0"/>
              <a:cs typeface="PTSans-Bold"/>
            </a:endParaRPr>
          </a:p>
          <a:p>
            <a:pPr>
              <a:lnSpc>
                <a:spcPct val="107000"/>
              </a:lnSpc>
              <a:spcAft>
                <a:spcPts val="0"/>
              </a:spcAft>
            </a:pPr>
            <a:r>
              <a:rPr lang="tr-TR" sz="2400" b="1" dirty="0" smtClean="0">
                <a:latin typeface="PTSans-Bold"/>
                <a:ea typeface="Calibri" panose="020F0502020204030204" pitchFamily="34" charset="0"/>
                <a:cs typeface="PTSans-Bold"/>
              </a:rPr>
              <a:t>ilk </a:t>
            </a:r>
            <a:r>
              <a:rPr lang="tr-TR" sz="2400" b="1" dirty="0">
                <a:latin typeface="PTSans-Bold"/>
                <a:ea typeface="Calibri" panose="020F0502020204030204" pitchFamily="34" charset="0"/>
                <a:cs typeface="PTSans-Bold"/>
              </a:rPr>
              <a:t>bakışta </a:t>
            </a:r>
            <a:r>
              <a:rPr lang="tr-TR" sz="2400" b="1" dirty="0" smtClean="0">
                <a:latin typeface="PTSans-Bold"/>
                <a:ea typeface="Calibri" panose="020F0502020204030204" pitchFamily="34" charset="0"/>
                <a:cs typeface="PTSans-Bold"/>
              </a:rPr>
              <a:t>anlayabilmek oldukça güçtür. </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endParaRPr lang="tr-TR" sz="2400"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r>
              <a:rPr lang="tr-TR" dirty="0" smtClean="0"/>
              <a:t>Bot hesaplar genelde </a:t>
            </a:r>
            <a:r>
              <a:rPr lang="tr-TR" b="1" dirty="0"/>
              <a:t>politik amaçlarla ve </a:t>
            </a:r>
            <a:r>
              <a:rPr lang="tr-TR" b="1" dirty="0" smtClean="0"/>
              <a:t>suni gündem </a:t>
            </a:r>
            <a:r>
              <a:rPr lang="tr-TR" b="1" dirty="0"/>
              <a:t>oluşturma </a:t>
            </a:r>
            <a:r>
              <a:rPr lang="tr-TR" dirty="0" smtClean="0"/>
              <a:t>amacıyla kullanılmaktadır.</a:t>
            </a:r>
          </a:p>
          <a:p>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Resim 4"/>
          <p:cNvPicPr>
            <a:picLocks noChangeAspect="1"/>
          </p:cNvPicPr>
          <p:nvPr/>
        </p:nvPicPr>
        <p:blipFill>
          <a:blip r:embed="rId2"/>
          <a:stretch>
            <a:fillRect/>
          </a:stretch>
        </p:blipFill>
        <p:spPr>
          <a:xfrm>
            <a:off x="6534117" y="255421"/>
            <a:ext cx="5304567" cy="3626894"/>
          </a:xfrm>
          <a:prstGeom prst="rect">
            <a:avLst/>
          </a:prstGeom>
        </p:spPr>
      </p:pic>
      <p:pic>
        <p:nvPicPr>
          <p:cNvPr id="6" name="Resim 5"/>
          <p:cNvPicPr>
            <a:picLocks noChangeAspect="1"/>
          </p:cNvPicPr>
          <p:nvPr/>
        </p:nvPicPr>
        <p:blipFill>
          <a:blip r:embed="rId3"/>
          <a:stretch>
            <a:fillRect/>
          </a:stretch>
        </p:blipFill>
        <p:spPr>
          <a:xfrm>
            <a:off x="6590192" y="3763711"/>
            <a:ext cx="5248492" cy="2637089"/>
          </a:xfrm>
          <a:prstGeom prst="rect">
            <a:avLst/>
          </a:prstGeom>
        </p:spPr>
      </p:pic>
      <p:pic>
        <p:nvPicPr>
          <p:cNvPr id="7" name="Resim 6"/>
          <p:cNvPicPr>
            <a:picLocks noChangeAspect="1"/>
          </p:cNvPicPr>
          <p:nvPr/>
        </p:nvPicPr>
        <p:blipFill>
          <a:blip r:embed="rId4"/>
          <a:stretch>
            <a:fillRect/>
          </a:stretch>
        </p:blipFill>
        <p:spPr>
          <a:xfrm>
            <a:off x="6534116" y="3437731"/>
            <a:ext cx="5304567" cy="325980"/>
          </a:xfrm>
          <a:prstGeom prst="rect">
            <a:avLst/>
          </a:prstGeom>
        </p:spPr>
      </p:pic>
    </p:spTree>
    <p:extLst>
      <p:ext uri="{BB962C8B-B14F-4D97-AF65-F5344CB8AC3E}">
        <p14:creationId xmlns:p14="http://schemas.microsoft.com/office/powerpoint/2010/main" val="18742132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111250" y="255421"/>
            <a:ext cx="9880600" cy="948529"/>
          </a:xfrm>
          <a:prstGeom prst="rect">
            <a:avLst/>
          </a:prstGeom>
        </p:spPr>
        <p:txBody>
          <a:bodyPr wrap="square">
            <a:spAutoFit/>
          </a:bodyPr>
          <a:lstStyle/>
          <a:p>
            <a:pPr>
              <a:lnSpc>
                <a:spcPct val="107000"/>
              </a:lnSpc>
              <a:spcAft>
                <a:spcPts val="0"/>
              </a:spcAft>
            </a:pPr>
            <a:r>
              <a:rPr lang="tr-TR" sz="2800" b="1" dirty="0">
                <a:solidFill>
                  <a:srgbClr val="FF0000"/>
                </a:solidFill>
                <a:latin typeface="PTSans-Bold"/>
                <a:ea typeface="Calibri" panose="020F0502020204030204" pitchFamily="34" charset="0"/>
                <a:cs typeface="PTSans-Bold"/>
              </a:rPr>
              <a:t>Kullanıcı Hesapları Hakkında Bilinmesi Gerekenler</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Dikdörtgen 5"/>
          <p:cNvSpPr/>
          <p:nvPr/>
        </p:nvSpPr>
        <p:spPr>
          <a:xfrm>
            <a:off x="457200" y="988050"/>
            <a:ext cx="10883900" cy="2862322"/>
          </a:xfrm>
          <a:prstGeom prst="rect">
            <a:avLst/>
          </a:prstGeom>
        </p:spPr>
        <p:txBody>
          <a:bodyPr wrap="square">
            <a:spAutoFit/>
          </a:bodyPr>
          <a:lstStyle/>
          <a:p>
            <a:r>
              <a:rPr lang="tr-TR" sz="2400" b="1" dirty="0">
                <a:latin typeface="PTSans-Bold"/>
                <a:ea typeface="Calibri" panose="020F0502020204030204" pitchFamily="34" charset="0"/>
                <a:cs typeface="PTSans-Bold"/>
              </a:rPr>
              <a:t>Troller</a:t>
            </a:r>
            <a:r>
              <a:rPr lang="tr-TR" dirty="0">
                <a:latin typeface="Calibri" panose="020F0502020204030204" pitchFamily="34" charset="0"/>
                <a:ea typeface="Calibri" panose="020F0502020204030204" pitchFamily="34" charset="0"/>
                <a:cs typeface="Times New Roman" panose="02020603050405020304" pitchFamily="18" charset="0"/>
              </a:rPr>
              <a:t> ise sanal ortamda kavga ve çatışmaları körükleyen, köpürten; algıyı dağıtmak için paylaşımlar yapan hesaplardır. </a:t>
            </a:r>
          </a:p>
          <a:p>
            <a:r>
              <a:rPr lang="tr-TR" dirty="0">
                <a:latin typeface="Calibri" panose="020F0502020204030204" pitchFamily="34" charset="0"/>
                <a:ea typeface="Calibri" panose="020F0502020204030204" pitchFamily="34" charset="0"/>
                <a:cs typeface="Times New Roman" panose="02020603050405020304" pitchFamily="18" charset="0"/>
              </a:rPr>
              <a:t>Bot hesapların profil fotoğrafları gerçek bir kişiye ait değildir. </a:t>
            </a: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a:p>
            <a:r>
              <a:rPr lang="tr-TR" dirty="0" smtClean="0">
                <a:latin typeface="Calibri" panose="020F0502020204030204" pitchFamily="34" charset="0"/>
                <a:ea typeface="Calibri" panose="020F0502020204030204" pitchFamily="34" charset="0"/>
                <a:cs typeface="Times New Roman" panose="02020603050405020304" pitchFamily="18" charset="0"/>
              </a:rPr>
              <a:t>Bot </a:t>
            </a:r>
            <a:r>
              <a:rPr lang="tr-TR" dirty="0">
                <a:latin typeface="Calibri" panose="020F0502020204030204" pitchFamily="34" charset="0"/>
                <a:ea typeface="Calibri" panose="020F0502020204030204" pitchFamily="34" charset="0"/>
                <a:cs typeface="Times New Roman" panose="02020603050405020304" pitchFamily="18" charset="0"/>
              </a:rPr>
              <a:t>hesaplarda çoğunlukla </a:t>
            </a:r>
            <a:r>
              <a:rPr lang="tr-TR" sz="2400" b="1" dirty="0">
                <a:latin typeface="PTSans-Bold"/>
                <a:ea typeface="Calibri" panose="020F0502020204030204" pitchFamily="34" charset="0"/>
                <a:cs typeface="PTSans-Bold"/>
              </a:rPr>
              <a:t>bir siyasi lider, bir spor kulübü logosu, bir çizgi film, sinema ya da dizi kahramanı, bir parti amblemi, bir hayvan görseli</a:t>
            </a:r>
            <a:r>
              <a:rPr lang="tr-TR" dirty="0">
                <a:latin typeface="Calibri" panose="020F0502020204030204" pitchFamily="34" charset="0"/>
                <a:ea typeface="Calibri" panose="020F0502020204030204" pitchFamily="34" charset="0"/>
                <a:cs typeface="Times New Roman" panose="02020603050405020304" pitchFamily="18" charset="0"/>
              </a:rPr>
              <a:t>…vb. kullanılmaktadır. </a:t>
            </a: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endParaRPr lang="tr-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Bot hesaplar belirli periyodlarla birbirine benzer içerikleri paylaşmaktadır. </a:t>
            </a:r>
          </a:p>
        </p:txBody>
      </p:sp>
      <p:pic>
        <p:nvPicPr>
          <p:cNvPr id="7" name="Resim 6"/>
          <p:cNvPicPr>
            <a:picLocks noChangeAspect="1"/>
          </p:cNvPicPr>
          <p:nvPr/>
        </p:nvPicPr>
        <p:blipFill>
          <a:blip r:embed="rId2"/>
          <a:stretch>
            <a:fillRect/>
          </a:stretch>
        </p:blipFill>
        <p:spPr>
          <a:xfrm>
            <a:off x="194388" y="3723372"/>
            <a:ext cx="5704762" cy="2838095"/>
          </a:xfrm>
          <a:prstGeom prst="rect">
            <a:avLst/>
          </a:prstGeom>
        </p:spPr>
      </p:pic>
      <p:pic>
        <p:nvPicPr>
          <p:cNvPr id="8" name="Resim 7"/>
          <p:cNvPicPr>
            <a:picLocks noChangeAspect="1"/>
          </p:cNvPicPr>
          <p:nvPr/>
        </p:nvPicPr>
        <p:blipFill>
          <a:blip r:embed="rId3"/>
          <a:stretch>
            <a:fillRect/>
          </a:stretch>
        </p:blipFill>
        <p:spPr>
          <a:xfrm>
            <a:off x="6483695" y="3875753"/>
            <a:ext cx="5523809" cy="2685714"/>
          </a:xfrm>
          <a:prstGeom prst="rect">
            <a:avLst/>
          </a:prstGeom>
        </p:spPr>
      </p:pic>
    </p:spTree>
    <p:extLst>
      <p:ext uri="{BB962C8B-B14F-4D97-AF65-F5344CB8AC3E}">
        <p14:creationId xmlns:p14="http://schemas.microsoft.com/office/powerpoint/2010/main" val="70137310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447800" y="204621"/>
            <a:ext cx="10541000" cy="948529"/>
          </a:xfrm>
          <a:prstGeom prst="rect">
            <a:avLst/>
          </a:prstGeom>
        </p:spPr>
        <p:txBody>
          <a:bodyPr wrap="square">
            <a:spAutoFit/>
          </a:bodyPr>
          <a:lstStyle/>
          <a:p>
            <a:pPr>
              <a:lnSpc>
                <a:spcPct val="107000"/>
              </a:lnSpc>
              <a:spcAft>
                <a:spcPts val="0"/>
              </a:spcAft>
            </a:pPr>
            <a:r>
              <a:rPr lang="tr-TR" sz="2800" b="1" dirty="0">
                <a:solidFill>
                  <a:srgbClr val="FF0000"/>
                </a:solidFill>
                <a:latin typeface="PTSans-Bold"/>
                <a:ea typeface="Calibri" panose="020F0502020204030204" pitchFamily="34" charset="0"/>
                <a:cs typeface="PTSans-Bold"/>
              </a:rPr>
              <a:t>Kullanıcı Hesapları Hakkında Bilinmesi </a:t>
            </a:r>
            <a:r>
              <a:rPr lang="tr-TR" sz="2800" b="1" dirty="0" smtClean="0">
                <a:solidFill>
                  <a:srgbClr val="FF0000"/>
                </a:solidFill>
                <a:latin typeface="PTSans-Bold"/>
                <a:ea typeface="Calibri" panose="020F0502020204030204" pitchFamily="34" charset="0"/>
                <a:cs typeface="PTSans-Bold"/>
              </a:rPr>
              <a:t>Gerekenler</a:t>
            </a:r>
            <a:endParaRPr lang="tr-TR" sz="2400" b="1" dirty="0">
              <a:effectLst/>
              <a:latin typeface="PTSans-Bold"/>
              <a:ea typeface="Calibri" panose="020F0502020204030204" pitchFamily="34" charset="0"/>
              <a:cs typeface="Times New Roman" panose="02020603050405020304" pitchFamily="18" charset="0"/>
            </a:endParaRPr>
          </a:p>
          <a:p>
            <a:pPr>
              <a:lnSpc>
                <a:spcPct val="107000"/>
              </a:lnSpc>
              <a:spcAft>
                <a:spcPts val="0"/>
              </a:spcAft>
            </a:pP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Resim 7"/>
          <p:cNvPicPr>
            <a:picLocks noChangeAspect="1"/>
          </p:cNvPicPr>
          <p:nvPr/>
        </p:nvPicPr>
        <p:blipFill>
          <a:blip r:embed="rId2"/>
          <a:stretch>
            <a:fillRect/>
          </a:stretch>
        </p:blipFill>
        <p:spPr>
          <a:xfrm>
            <a:off x="1447800" y="947293"/>
            <a:ext cx="3042690" cy="5684764"/>
          </a:xfrm>
          <a:prstGeom prst="rect">
            <a:avLst/>
          </a:prstGeom>
        </p:spPr>
      </p:pic>
      <p:pic>
        <p:nvPicPr>
          <p:cNvPr id="9" name="Resim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3510" y="1339849"/>
            <a:ext cx="5874273" cy="4547123"/>
          </a:xfrm>
          <a:prstGeom prst="rect">
            <a:avLst/>
          </a:prstGeom>
        </p:spPr>
      </p:pic>
    </p:spTree>
    <p:extLst>
      <p:ext uri="{BB962C8B-B14F-4D97-AF65-F5344CB8AC3E}">
        <p14:creationId xmlns:p14="http://schemas.microsoft.com/office/powerpoint/2010/main" val="359849649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111250" y="255421"/>
            <a:ext cx="9880600" cy="948529"/>
          </a:xfrm>
          <a:prstGeom prst="rect">
            <a:avLst/>
          </a:prstGeom>
        </p:spPr>
        <p:txBody>
          <a:bodyPr wrap="square">
            <a:spAutoFit/>
          </a:bodyPr>
          <a:lstStyle/>
          <a:p>
            <a:pPr>
              <a:lnSpc>
                <a:spcPct val="107000"/>
              </a:lnSpc>
              <a:spcAft>
                <a:spcPts val="0"/>
              </a:spcAft>
            </a:pPr>
            <a:r>
              <a:rPr lang="tr-TR" sz="2800" b="1" dirty="0">
                <a:solidFill>
                  <a:srgbClr val="FF0000"/>
                </a:solidFill>
                <a:latin typeface="PTSans-Bold"/>
                <a:ea typeface="Calibri" panose="020F0502020204030204" pitchFamily="34" charset="0"/>
                <a:cs typeface="PTSans-Bold"/>
              </a:rPr>
              <a:t>Kullanıcı Hesapları Hakkında Bilinmesi Gerekenler</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Dikdörtgen 5"/>
          <p:cNvSpPr/>
          <p:nvPr/>
        </p:nvSpPr>
        <p:spPr>
          <a:xfrm>
            <a:off x="114300" y="1203950"/>
            <a:ext cx="6426200" cy="3785652"/>
          </a:xfrm>
          <a:prstGeom prst="rect">
            <a:avLst/>
          </a:prstGeom>
        </p:spPr>
        <p:txBody>
          <a:bodyPr wrap="square">
            <a:spAutoFit/>
          </a:bodyPr>
          <a:lstStyle/>
          <a:p>
            <a:r>
              <a:rPr lang="tr-TR" sz="2400" dirty="0" smtClean="0">
                <a:latin typeface="PTSans-Bold"/>
                <a:ea typeface="Calibri" panose="020F0502020204030204" pitchFamily="34" charset="0"/>
                <a:cs typeface="PTSans-Bold"/>
              </a:rPr>
              <a:t>Çoğunlukla </a:t>
            </a:r>
            <a:r>
              <a:rPr lang="tr-TR" sz="2400" b="1" dirty="0" err="1" smtClean="0">
                <a:latin typeface="PTSans-Bold"/>
                <a:ea typeface="Calibri" panose="020F0502020204030204" pitchFamily="34" charset="0"/>
                <a:cs typeface="PTSans-Bold"/>
              </a:rPr>
              <a:t>Twitter</a:t>
            </a:r>
            <a:r>
              <a:rPr lang="tr-TR" sz="2400" b="1" dirty="0" smtClean="0">
                <a:latin typeface="PTSans-Bold"/>
                <a:ea typeface="Calibri" panose="020F0502020204030204" pitchFamily="34" charset="0"/>
                <a:cs typeface="PTSans-Bold"/>
              </a:rPr>
              <a:t> ve </a:t>
            </a:r>
            <a:r>
              <a:rPr lang="tr-TR" sz="2400" b="1" dirty="0" err="1" smtClean="0">
                <a:latin typeface="PTSans-Bold"/>
                <a:ea typeface="Calibri" panose="020F0502020204030204" pitchFamily="34" charset="0"/>
                <a:cs typeface="PTSans-Bold"/>
              </a:rPr>
              <a:t>Instagram</a:t>
            </a:r>
            <a:r>
              <a:rPr lang="tr-TR" sz="2400" dirty="0" err="1" smtClean="0">
                <a:latin typeface="PTSans-Bold"/>
                <a:ea typeface="Calibri" panose="020F0502020204030204" pitchFamily="34" charset="0"/>
                <a:cs typeface="PTSans-Bold"/>
              </a:rPr>
              <a:t>’da</a:t>
            </a:r>
            <a:r>
              <a:rPr lang="tr-TR" sz="2400" dirty="0" smtClean="0">
                <a:latin typeface="PTSans-Bold"/>
                <a:ea typeface="Calibri" panose="020F0502020204030204" pitchFamily="34" charset="0"/>
                <a:cs typeface="PTSans-Bold"/>
              </a:rPr>
              <a:t> yer alan bot hesaplarda kullanılan profil fotoğrafları Google arama </a:t>
            </a:r>
            <a:r>
              <a:rPr lang="tr-TR" sz="2400" dirty="0">
                <a:latin typeface="PTSans-Bold"/>
                <a:ea typeface="Calibri" panose="020F0502020204030204" pitchFamily="34" charset="0"/>
                <a:cs typeface="PTSans-Bold"/>
              </a:rPr>
              <a:t>motorunun görsel </a:t>
            </a:r>
            <a:r>
              <a:rPr lang="tr-TR" sz="2400" dirty="0" smtClean="0">
                <a:latin typeface="PTSans-Bold"/>
                <a:ea typeface="Calibri" panose="020F0502020204030204" pitchFamily="34" charset="0"/>
                <a:cs typeface="PTSans-Bold"/>
              </a:rPr>
              <a:t>bölümünden aratılarak </a:t>
            </a:r>
            <a:r>
              <a:rPr lang="tr-TR" sz="2400" dirty="0">
                <a:latin typeface="PTSans-Bold"/>
                <a:ea typeface="Calibri" panose="020F0502020204030204" pitchFamily="34" charset="0"/>
                <a:cs typeface="PTSans-Bold"/>
              </a:rPr>
              <a:t>tespit edilebilmektedir</a:t>
            </a:r>
            <a:r>
              <a:rPr lang="tr-TR" sz="2400" dirty="0" smtClean="0">
                <a:latin typeface="PTSans-Bold"/>
                <a:ea typeface="Calibri" panose="020F0502020204030204" pitchFamily="34" charset="0"/>
                <a:cs typeface="PTSans-Bold"/>
              </a:rPr>
              <a:t>.</a:t>
            </a:r>
          </a:p>
          <a:p>
            <a:endParaRPr lang="tr-TR" sz="2400" b="1" dirty="0">
              <a:latin typeface="PTSans-Bold"/>
              <a:ea typeface="Calibri" panose="020F0502020204030204" pitchFamily="34" charset="0"/>
              <a:cs typeface="PTSans-Bold"/>
            </a:endParaRPr>
          </a:p>
          <a:p>
            <a:endParaRPr lang="tr-TR" sz="2400" dirty="0" smtClean="0">
              <a:latin typeface="PTSans-Bold"/>
              <a:ea typeface="Calibri" panose="020F0502020204030204" pitchFamily="34" charset="0"/>
              <a:cs typeface="PTSans-Bold"/>
            </a:endParaRPr>
          </a:p>
          <a:p>
            <a:r>
              <a:rPr lang="tr-TR" sz="2400" dirty="0" smtClean="0">
                <a:latin typeface="PTSans-Bold"/>
                <a:ea typeface="Calibri" panose="020F0502020204030204" pitchFamily="34" charset="0"/>
                <a:cs typeface="Times New Roman" panose="02020603050405020304" pitchFamily="18" charset="0"/>
              </a:rPr>
              <a:t>Bot hesapların kullanıcı isimleri de farklılaşmaktadır. Kimi zaman gerçek bir isim gibi görünse de çoğu gerçekte olmayan kişileri temsil etmektedir.</a:t>
            </a:r>
          </a:p>
        </p:txBody>
      </p:sp>
      <p:pic>
        <p:nvPicPr>
          <p:cNvPr id="2" name="Resim 1"/>
          <p:cNvPicPr>
            <a:picLocks noChangeAspect="1"/>
          </p:cNvPicPr>
          <p:nvPr/>
        </p:nvPicPr>
        <p:blipFill>
          <a:blip r:embed="rId2"/>
          <a:stretch>
            <a:fillRect/>
          </a:stretch>
        </p:blipFill>
        <p:spPr>
          <a:xfrm>
            <a:off x="6362700" y="2616690"/>
            <a:ext cx="5461000" cy="4028605"/>
          </a:xfrm>
          <a:prstGeom prst="rect">
            <a:avLst/>
          </a:prstGeom>
        </p:spPr>
      </p:pic>
      <p:sp>
        <p:nvSpPr>
          <p:cNvPr id="4" name="Dikdörtgen 3"/>
          <p:cNvSpPr/>
          <p:nvPr/>
        </p:nvSpPr>
        <p:spPr>
          <a:xfrm>
            <a:off x="6540500" y="1416361"/>
            <a:ext cx="5486400" cy="1200329"/>
          </a:xfrm>
          <a:prstGeom prst="rect">
            <a:avLst/>
          </a:prstGeom>
        </p:spPr>
        <p:txBody>
          <a:bodyPr wrap="square">
            <a:spAutoFit/>
          </a:bodyPr>
          <a:lstStyle/>
          <a:p>
            <a:r>
              <a:rPr lang="tr-TR" b="1" dirty="0">
                <a:latin typeface="PTSans-Bold"/>
                <a:ea typeface="Calibri" panose="020F0502020204030204" pitchFamily="34" charset="0"/>
                <a:cs typeface="Times New Roman" panose="02020603050405020304" pitchFamily="18" charset="0"/>
              </a:rPr>
              <a:t>Bot hesaplar sistem tarafından dönem </a:t>
            </a:r>
            <a:r>
              <a:rPr lang="tr-TR" b="1" dirty="0" err="1">
                <a:latin typeface="PTSans-Bold"/>
                <a:ea typeface="Calibri" panose="020F0502020204030204" pitchFamily="34" charset="0"/>
                <a:cs typeface="Times New Roman" panose="02020603050405020304" pitchFamily="18" charset="0"/>
              </a:rPr>
              <a:t>dönem</a:t>
            </a:r>
            <a:r>
              <a:rPr lang="tr-TR" b="1" dirty="0">
                <a:latin typeface="PTSans-Bold"/>
                <a:ea typeface="Calibri" panose="020F0502020204030204" pitchFamily="34" charset="0"/>
                <a:cs typeface="Times New Roman" panose="02020603050405020304" pitchFamily="18" charset="0"/>
              </a:rPr>
              <a:t> kapatılıp askıya alınabildiği için bu tür hesapların açılış tarihleri oldukça yakın tarihe aittir. </a:t>
            </a:r>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0641465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111250" y="255421"/>
            <a:ext cx="9880600" cy="948529"/>
          </a:xfrm>
          <a:prstGeom prst="rect">
            <a:avLst/>
          </a:prstGeom>
        </p:spPr>
        <p:txBody>
          <a:bodyPr wrap="square">
            <a:spAutoFit/>
          </a:bodyPr>
          <a:lstStyle/>
          <a:p>
            <a:pPr>
              <a:lnSpc>
                <a:spcPct val="107000"/>
              </a:lnSpc>
              <a:spcAft>
                <a:spcPts val="0"/>
              </a:spcAft>
            </a:pPr>
            <a:r>
              <a:rPr lang="tr-TR" sz="2800" b="1" dirty="0">
                <a:solidFill>
                  <a:srgbClr val="FF0000"/>
                </a:solidFill>
                <a:latin typeface="PTSans-Bold"/>
                <a:ea typeface="Calibri" panose="020F0502020204030204" pitchFamily="34" charset="0"/>
                <a:cs typeface="PTSans-Bold"/>
              </a:rPr>
              <a:t>Kullanıcı Hesapları Hakkında Bilinmesi Gerekenler</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Dikdörtgen 5"/>
          <p:cNvSpPr/>
          <p:nvPr/>
        </p:nvSpPr>
        <p:spPr>
          <a:xfrm>
            <a:off x="215900" y="1203950"/>
            <a:ext cx="10515600" cy="1200329"/>
          </a:xfrm>
          <a:prstGeom prst="rect">
            <a:avLst/>
          </a:prstGeom>
        </p:spPr>
        <p:txBody>
          <a:bodyPr wrap="square">
            <a:spAutoFit/>
          </a:bodyPr>
          <a:lstStyle/>
          <a:p>
            <a:pPr marL="342900" indent="-342900">
              <a:buFont typeface="Arial" panose="020B0604020202020204" pitchFamily="34" charset="0"/>
              <a:buChar char="•"/>
            </a:pPr>
            <a:r>
              <a:rPr lang="tr-TR" sz="2400" dirty="0" smtClean="0">
                <a:latin typeface="PTSans-Bold"/>
                <a:ea typeface="Calibri" panose="020F0502020204030204" pitchFamily="34" charset="0"/>
                <a:cs typeface="Times New Roman" panose="02020603050405020304" pitchFamily="18" charset="0"/>
              </a:rPr>
              <a:t>Bot hesapların genelde takipçi sayısı düşük, takip ettiği kişi sayısı fazladır. </a:t>
            </a:r>
            <a:endParaRPr lang="tr-TR" sz="2400" dirty="0">
              <a:latin typeface="PTSans-Bold"/>
              <a:ea typeface="Calibri" panose="020F0502020204030204" pitchFamily="34" charset="0"/>
              <a:cs typeface="Times New Roman" panose="02020603050405020304" pitchFamily="18" charset="0"/>
            </a:endParaRPr>
          </a:p>
          <a:p>
            <a:endParaRPr lang="tr-TR" sz="2400" dirty="0" smtClean="0">
              <a:latin typeface="PTSans-Bold"/>
              <a:ea typeface="Calibri" panose="020F0502020204030204" pitchFamily="34" charset="0"/>
              <a:cs typeface="Times New Roman" panose="02020603050405020304" pitchFamily="18" charset="0"/>
            </a:endParaRPr>
          </a:p>
          <a:p>
            <a:endParaRPr lang="tr-TR" sz="2400" dirty="0" smtClean="0">
              <a:latin typeface="PTSans-Bold"/>
              <a:ea typeface="Calibri" panose="020F0502020204030204" pitchFamily="34" charset="0"/>
              <a:cs typeface="Times New Roman" panose="02020603050405020304" pitchFamily="18" charset="0"/>
            </a:endParaRPr>
          </a:p>
        </p:txBody>
      </p:sp>
      <p:sp>
        <p:nvSpPr>
          <p:cNvPr id="7" name="Dikdörtgen 6"/>
          <p:cNvSpPr/>
          <p:nvPr/>
        </p:nvSpPr>
        <p:spPr>
          <a:xfrm>
            <a:off x="215900" y="1988780"/>
            <a:ext cx="11671300" cy="4524315"/>
          </a:xfrm>
          <a:prstGeom prst="rect">
            <a:avLst/>
          </a:prstGeom>
        </p:spPr>
        <p:txBody>
          <a:bodyPr wrap="square">
            <a:spAutoFit/>
          </a:bodyPr>
          <a:lstStyle/>
          <a:p>
            <a:pPr marL="342900" indent="-342900">
              <a:buFont typeface="Arial" panose="020B0604020202020204" pitchFamily="34" charset="0"/>
              <a:buChar char="•"/>
            </a:pPr>
            <a:r>
              <a:rPr lang="tr-TR" sz="2400" dirty="0" smtClean="0">
                <a:latin typeface="PTSans-Bold"/>
                <a:ea typeface="Calibri" panose="020F0502020204030204" pitchFamily="34" charset="0"/>
                <a:cs typeface="Times New Roman" panose="02020603050405020304" pitchFamily="18" charset="0"/>
              </a:rPr>
              <a:t>Bot hesapların paylaşımında istikrar yoktur. Dönem </a:t>
            </a:r>
            <a:r>
              <a:rPr lang="tr-TR" sz="2400" dirty="0" err="1" smtClean="0">
                <a:latin typeface="PTSans-Bold"/>
                <a:ea typeface="Calibri" panose="020F0502020204030204" pitchFamily="34" charset="0"/>
                <a:cs typeface="Times New Roman" panose="02020603050405020304" pitchFamily="18" charset="0"/>
              </a:rPr>
              <a:t>dönem</a:t>
            </a:r>
            <a:r>
              <a:rPr lang="tr-TR" sz="2400" dirty="0" smtClean="0">
                <a:latin typeface="PTSans-Bold"/>
                <a:ea typeface="Calibri" panose="020F0502020204030204" pitchFamily="34" charset="0"/>
                <a:cs typeface="Times New Roman" panose="02020603050405020304" pitchFamily="18" charset="0"/>
              </a:rPr>
              <a:t> aktif olmaktadır. </a:t>
            </a:r>
          </a:p>
          <a:p>
            <a:pPr marL="342900" indent="-342900">
              <a:buFont typeface="Arial" panose="020B0604020202020204" pitchFamily="34" charset="0"/>
              <a:buChar char="•"/>
            </a:pPr>
            <a:endParaRPr lang="tr-TR" sz="2400" dirty="0">
              <a:latin typeface="PTSans-Bold"/>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tr-TR" sz="2400" dirty="0" smtClean="0">
                <a:latin typeface="PTSans-Bold"/>
                <a:ea typeface="Calibri" panose="020F0502020204030204" pitchFamily="34" charset="0"/>
                <a:cs typeface="Times New Roman" panose="02020603050405020304" pitchFamily="18" charset="0"/>
              </a:rPr>
              <a:t>Bot hesapların etkileşim değerleri oldukça düşüktür. Diğer kullanıcılarla gerçekleştirilen etkileşim oranı mutlaka kontrol edilmelidir. </a:t>
            </a:r>
            <a:endParaRPr lang="tr-TR" sz="2400" dirty="0">
              <a:latin typeface="PTSans-Bold"/>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endParaRPr lang="tr-TR" sz="2400" dirty="0" smtClean="0">
              <a:latin typeface="PTSans-Bold"/>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tr-TR" sz="2400" dirty="0" smtClean="0">
                <a:latin typeface="PTSans-Bold"/>
                <a:ea typeface="Calibri" panose="020F0502020204030204" pitchFamily="34" charset="0"/>
                <a:cs typeface="Times New Roman" panose="02020603050405020304" pitchFamily="18" charset="0"/>
              </a:rPr>
              <a:t>Bot hesapların bir kısmı genellikle suni gündem oluşturmak, ticari amaca hizmet etmek ve eğlence amaçlı olarak hizmet verse de çoğunlukla politik botlar aktif rol üslenmektedir. </a:t>
            </a:r>
          </a:p>
          <a:p>
            <a:pPr marL="342900" indent="-342900">
              <a:buFont typeface="Arial" panose="020B0604020202020204" pitchFamily="34" charset="0"/>
              <a:buChar char="•"/>
            </a:pPr>
            <a:endParaRPr lang="tr-TR" sz="2400" dirty="0">
              <a:latin typeface="PTSans-Bold"/>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tr-TR" sz="2400" dirty="0" smtClean="0">
                <a:latin typeface="PTSans-Bold"/>
                <a:ea typeface="Calibri" panose="020F0502020204030204" pitchFamily="34" charset="0"/>
                <a:cs typeface="Times New Roman" panose="02020603050405020304" pitchFamily="18" charset="0"/>
              </a:rPr>
              <a:t>Politik botlar belirli bir siyasi görüşün, partinin, adayın ya da çıkar gurubunun görüşünü, düşüncesini, bakış açısını toplumu </a:t>
            </a:r>
            <a:r>
              <a:rPr lang="tr-TR" sz="2400" dirty="0" err="1" smtClean="0">
                <a:latin typeface="PTSans-Bold"/>
                <a:ea typeface="Calibri" panose="020F0502020204030204" pitchFamily="34" charset="0"/>
                <a:cs typeface="Times New Roman" panose="02020603050405020304" pitchFamily="18" charset="0"/>
              </a:rPr>
              <a:t>kanalize</a:t>
            </a:r>
            <a:r>
              <a:rPr lang="tr-TR" sz="2400" dirty="0" smtClean="0">
                <a:latin typeface="PTSans-Bold"/>
                <a:ea typeface="Calibri" panose="020F0502020204030204" pitchFamily="34" charset="0"/>
                <a:cs typeface="Times New Roman" panose="02020603050405020304" pitchFamily="18" charset="0"/>
              </a:rPr>
              <a:t> etmek, topluma yaymak ve algı yönetmek amacıyla kullanılmaktadır. </a:t>
            </a:r>
          </a:p>
        </p:txBody>
      </p:sp>
    </p:spTree>
    <p:extLst>
      <p:ext uri="{BB962C8B-B14F-4D97-AF65-F5344CB8AC3E}">
        <p14:creationId xmlns:p14="http://schemas.microsoft.com/office/powerpoint/2010/main" val="113586924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111250" y="255421"/>
            <a:ext cx="9880600" cy="948529"/>
          </a:xfrm>
          <a:prstGeom prst="rect">
            <a:avLst/>
          </a:prstGeom>
        </p:spPr>
        <p:txBody>
          <a:bodyPr wrap="square">
            <a:spAutoFit/>
          </a:bodyPr>
          <a:lstStyle/>
          <a:p>
            <a:pPr>
              <a:lnSpc>
                <a:spcPct val="107000"/>
              </a:lnSpc>
              <a:spcAft>
                <a:spcPts val="0"/>
              </a:spcAft>
            </a:pPr>
            <a:r>
              <a:rPr lang="tr-TR" sz="2800" b="1" dirty="0">
                <a:solidFill>
                  <a:srgbClr val="FF0000"/>
                </a:solidFill>
                <a:latin typeface="PTSans-Bold"/>
                <a:ea typeface="Calibri" panose="020F0502020204030204" pitchFamily="34" charset="0"/>
                <a:cs typeface="PTSans-Bold"/>
              </a:rPr>
              <a:t>Kullanıcı Hesapları Hakkında Bilinmesi Gerekenler</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Resim 7"/>
          <p:cNvPicPr>
            <a:picLocks noChangeAspect="1"/>
          </p:cNvPicPr>
          <p:nvPr/>
        </p:nvPicPr>
        <p:blipFill>
          <a:blip r:embed="rId2"/>
          <a:stretch>
            <a:fillRect/>
          </a:stretch>
        </p:blipFill>
        <p:spPr>
          <a:xfrm>
            <a:off x="1" y="1640330"/>
            <a:ext cx="12192000" cy="4665219"/>
          </a:xfrm>
          <a:prstGeom prst="rect">
            <a:avLst/>
          </a:prstGeom>
        </p:spPr>
      </p:pic>
    </p:spTree>
    <p:extLst>
      <p:ext uri="{BB962C8B-B14F-4D97-AF65-F5344CB8AC3E}">
        <p14:creationId xmlns:p14="http://schemas.microsoft.com/office/powerpoint/2010/main" val="35931932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9897" y="513433"/>
            <a:ext cx="10358846" cy="5913492"/>
          </a:xfrm>
          <a:prstGeom prst="rect">
            <a:avLst/>
          </a:prstGeom>
        </p:spPr>
      </p:pic>
    </p:spTree>
    <p:extLst>
      <p:ext uri="{BB962C8B-B14F-4D97-AF65-F5344CB8AC3E}">
        <p14:creationId xmlns:p14="http://schemas.microsoft.com/office/powerpoint/2010/main" val="251113559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111250" y="255421"/>
            <a:ext cx="9880600" cy="530145"/>
          </a:xfrm>
          <a:prstGeom prst="rect">
            <a:avLst/>
          </a:prstGeom>
        </p:spPr>
        <p:txBody>
          <a:bodyPr wrap="square">
            <a:spAutoFit/>
          </a:bodyPr>
          <a:lstStyle/>
          <a:p>
            <a:pPr>
              <a:lnSpc>
                <a:spcPct val="107000"/>
              </a:lnSpc>
              <a:spcAft>
                <a:spcPts val="0"/>
              </a:spcAft>
            </a:pPr>
            <a:r>
              <a:rPr lang="tr-TR" sz="2800" b="1" dirty="0">
                <a:solidFill>
                  <a:srgbClr val="FF0000"/>
                </a:solidFill>
                <a:latin typeface="PTSans-Bold"/>
                <a:ea typeface="Calibri" panose="020F0502020204030204" pitchFamily="34" charset="0"/>
                <a:cs typeface="PTSans-Bold"/>
              </a:rPr>
              <a:t>Bot Hesapları Tespit Etme Yolları</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Dikdörtgen 6"/>
          <p:cNvSpPr/>
          <p:nvPr/>
        </p:nvSpPr>
        <p:spPr>
          <a:xfrm>
            <a:off x="215900" y="1283930"/>
            <a:ext cx="7289800" cy="4278094"/>
          </a:xfrm>
          <a:prstGeom prst="rect">
            <a:avLst/>
          </a:prstGeom>
        </p:spPr>
        <p:txBody>
          <a:bodyPr wrap="square">
            <a:spAutoFit/>
          </a:bodyPr>
          <a:lstStyle/>
          <a:p>
            <a:pPr marL="514350" indent="-514350">
              <a:buAutoNum type="arabicParenR"/>
            </a:pPr>
            <a:r>
              <a:rPr lang="tr-TR" sz="2800" b="1" dirty="0" smtClean="0">
                <a:solidFill>
                  <a:srgbClr val="FF0000"/>
                </a:solidFill>
                <a:latin typeface="PTSans-Bold"/>
                <a:ea typeface="Calibri" panose="020F0502020204030204" pitchFamily="34" charset="0"/>
                <a:cs typeface="PTSans-Bold"/>
              </a:rPr>
              <a:t>Profil </a:t>
            </a:r>
            <a:r>
              <a:rPr lang="tr-TR" sz="2800" b="1" dirty="0">
                <a:solidFill>
                  <a:srgbClr val="FF0000"/>
                </a:solidFill>
                <a:latin typeface="PTSans-Bold"/>
                <a:ea typeface="Calibri" panose="020F0502020204030204" pitchFamily="34" charset="0"/>
                <a:cs typeface="PTSans-Bold"/>
              </a:rPr>
              <a:t>fotoğrafı şüphe uyandırıyor mu? </a:t>
            </a:r>
            <a:endParaRPr lang="tr-TR" sz="2800" b="1" dirty="0" smtClean="0">
              <a:solidFill>
                <a:srgbClr val="FF0000"/>
              </a:solidFill>
              <a:latin typeface="PTSans-Bold"/>
              <a:ea typeface="Calibri" panose="020F0502020204030204" pitchFamily="34" charset="0"/>
              <a:cs typeface="PTSans-Bold"/>
            </a:endParaRPr>
          </a:p>
          <a:p>
            <a:pPr marL="514350" indent="-514350">
              <a:buAutoNum type="arabicParenR"/>
            </a:pPr>
            <a:endParaRPr lang="tr-TR" sz="2800" b="1" dirty="0">
              <a:solidFill>
                <a:srgbClr val="FF0000"/>
              </a:solidFill>
              <a:latin typeface="PTSans-Bold"/>
              <a:ea typeface="Calibri" panose="020F0502020204030204" pitchFamily="34" charset="0"/>
              <a:cs typeface="PTSans-Bold"/>
            </a:endParaRPr>
          </a:p>
          <a:p>
            <a:r>
              <a:rPr lang="tr-TR" sz="2400" dirty="0">
                <a:latin typeface="PTSans-Bold"/>
                <a:ea typeface="Calibri" panose="020F0502020204030204" pitchFamily="34" charset="0"/>
                <a:cs typeface="Times New Roman" panose="02020603050405020304" pitchFamily="18" charset="0"/>
              </a:rPr>
              <a:t>Bot hesapların profil fotoğrafları stok fotoğraflardan veya başka bir kişinin albümünden alınmış olabilir. Hızlı bir tersine görsel arama fotoğrafın daha önce kullanılıp kullanılmadığını bize gösterebilir. Bazı bot hesapların yapay zeka tarafından üretilen, gerçekte var olmayan kişilere ait görselleri kullandığı da biliniyor. Hiç fotoğraf kullanılmaması ya da hesap sahibine dair bilgi vermeyen çizim gibi öğelerin kullanılması da ipucu olabilir.</a:t>
            </a:r>
          </a:p>
        </p:txBody>
      </p:sp>
      <p:pic>
        <p:nvPicPr>
          <p:cNvPr id="2" name="Resim 1"/>
          <p:cNvPicPr>
            <a:picLocks noChangeAspect="1"/>
          </p:cNvPicPr>
          <p:nvPr/>
        </p:nvPicPr>
        <p:blipFill>
          <a:blip r:embed="rId2"/>
          <a:stretch>
            <a:fillRect/>
          </a:stretch>
        </p:blipFill>
        <p:spPr>
          <a:xfrm>
            <a:off x="7920255" y="2411779"/>
            <a:ext cx="3476190" cy="3447619"/>
          </a:xfrm>
          <a:prstGeom prst="rect">
            <a:avLst/>
          </a:prstGeom>
        </p:spPr>
      </p:pic>
    </p:spTree>
    <p:extLst>
      <p:ext uri="{BB962C8B-B14F-4D97-AF65-F5344CB8AC3E}">
        <p14:creationId xmlns:p14="http://schemas.microsoft.com/office/powerpoint/2010/main" val="592755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615950" y="0"/>
            <a:ext cx="9880600" cy="530145"/>
          </a:xfrm>
          <a:prstGeom prst="rect">
            <a:avLst/>
          </a:prstGeom>
        </p:spPr>
        <p:txBody>
          <a:bodyPr wrap="square">
            <a:spAutoFit/>
          </a:bodyPr>
          <a:lstStyle/>
          <a:p>
            <a:pPr>
              <a:lnSpc>
                <a:spcPct val="107000"/>
              </a:lnSpc>
              <a:spcAft>
                <a:spcPts val="0"/>
              </a:spcAft>
            </a:pPr>
            <a:r>
              <a:rPr lang="tr-TR" sz="2800" b="1" dirty="0">
                <a:solidFill>
                  <a:srgbClr val="FF0000"/>
                </a:solidFill>
                <a:latin typeface="PTSans-Bold"/>
                <a:ea typeface="Calibri" panose="020F0502020204030204" pitchFamily="34" charset="0"/>
                <a:cs typeface="PTSans-Bold"/>
              </a:rPr>
              <a:t>Bot Hesapları Tespit Etme Yolları</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Dikdörtgen 6"/>
          <p:cNvSpPr/>
          <p:nvPr/>
        </p:nvSpPr>
        <p:spPr>
          <a:xfrm>
            <a:off x="273050" y="785566"/>
            <a:ext cx="6604000" cy="6217087"/>
          </a:xfrm>
          <a:prstGeom prst="rect">
            <a:avLst/>
          </a:prstGeom>
        </p:spPr>
        <p:txBody>
          <a:bodyPr wrap="square">
            <a:spAutoFit/>
          </a:bodyPr>
          <a:lstStyle/>
          <a:p>
            <a:r>
              <a:rPr lang="tr-TR" sz="2200" b="1" dirty="0" smtClean="0">
                <a:solidFill>
                  <a:srgbClr val="FF0000"/>
                </a:solidFill>
                <a:latin typeface="PTSans-Bold"/>
                <a:ea typeface="Calibri" panose="020F0502020204030204" pitchFamily="34" charset="0"/>
                <a:cs typeface="PTSans-Bold"/>
              </a:rPr>
              <a:t>2</a:t>
            </a:r>
            <a:r>
              <a:rPr lang="tr-TR" sz="2200" b="1" dirty="0">
                <a:solidFill>
                  <a:srgbClr val="FF0000"/>
                </a:solidFill>
                <a:latin typeface="PTSans-Bold"/>
                <a:ea typeface="Calibri" panose="020F0502020204030204" pitchFamily="34" charset="0"/>
                <a:cs typeface="PTSans-Bold"/>
              </a:rPr>
              <a:t>) Kullanıcı adı gerçek bir kişiye mi ait? </a:t>
            </a:r>
            <a:endParaRPr lang="tr-TR" sz="2200" b="1" dirty="0" smtClean="0">
              <a:solidFill>
                <a:srgbClr val="FF0000"/>
              </a:solidFill>
              <a:latin typeface="PTSans-Bold"/>
              <a:ea typeface="Calibri" panose="020F0502020204030204" pitchFamily="34" charset="0"/>
              <a:cs typeface="PTSans-Bold"/>
            </a:endParaRPr>
          </a:p>
          <a:p>
            <a:endParaRPr lang="tr-TR" sz="2200" b="1" dirty="0">
              <a:solidFill>
                <a:srgbClr val="FF0000"/>
              </a:solidFill>
              <a:latin typeface="PTSans-Bold"/>
              <a:ea typeface="Calibri" panose="020F0502020204030204" pitchFamily="34" charset="0"/>
              <a:cs typeface="PTSans-Bold"/>
            </a:endParaRPr>
          </a:p>
          <a:p>
            <a:r>
              <a:rPr lang="tr-TR" sz="2200" dirty="0">
                <a:latin typeface="PTSans-Bold"/>
                <a:ea typeface="Calibri" panose="020F0502020204030204" pitchFamily="34" charset="0"/>
                <a:cs typeface="Times New Roman" panose="02020603050405020304" pitchFamily="18" charset="0"/>
              </a:rPr>
              <a:t>Birçok bot hesap kullanıcı adı olarak otomatik oluşturulmuş, rastgele sıralanmış harf ve sayılardan oluşan kombinasyonlar kullanıyor. Örneğin kullanıcı adından sonra gelen dört haneli sayılar, rastgele sıralanmış 12 harf ve sayı ya da herhangi bir isimden sonra gelen sekiz rakam. </a:t>
            </a:r>
            <a:endParaRPr lang="tr-TR" sz="2200" dirty="0" smtClean="0">
              <a:latin typeface="PTSans-Bold"/>
              <a:ea typeface="Calibri" panose="020F0502020204030204" pitchFamily="34" charset="0"/>
              <a:cs typeface="Times New Roman" panose="02020603050405020304" pitchFamily="18" charset="0"/>
            </a:endParaRPr>
          </a:p>
          <a:p>
            <a:endParaRPr lang="tr-TR" sz="2200" dirty="0">
              <a:latin typeface="PTSans-Bold"/>
              <a:ea typeface="Calibri" panose="020F0502020204030204" pitchFamily="34" charset="0"/>
              <a:cs typeface="Times New Roman" panose="02020603050405020304" pitchFamily="18" charset="0"/>
            </a:endParaRPr>
          </a:p>
          <a:p>
            <a:r>
              <a:rPr lang="tr-TR" sz="2200" b="1" dirty="0">
                <a:solidFill>
                  <a:srgbClr val="FF0000"/>
                </a:solidFill>
                <a:latin typeface="PTSans-Bold"/>
                <a:ea typeface="Calibri" panose="020F0502020204030204" pitchFamily="34" charset="0"/>
                <a:cs typeface="PTSans-Bold"/>
              </a:rPr>
              <a:t>3) Takipçi/ takip edilen hesap sayısında dikkat çeken bir fark var mı</a:t>
            </a:r>
            <a:r>
              <a:rPr lang="tr-TR" sz="2200" b="1" dirty="0" smtClean="0">
                <a:solidFill>
                  <a:srgbClr val="FF0000"/>
                </a:solidFill>
                <a:latin typeface="PTSans-Bold"/>
                <a:ea typeface="Calibri" panose="020F0502020204030204" pitchFamily="34" charset="0"/>
                <a:cs typeface="PTSans-Bold"/>
              </a:rPr>
              <a:t>?</a:t>
            </a:r>
          </a:p>
          <a:p>
            <a:endParaRPr lang="tr-TR" sz="2200" b="1" dirty="0">
              <a:solidFill>
                <a:srgbClr val="FF0000"/>
              </a:solidFill>
              <a:latin typeface="PTSans-Bold"/>
              <a:ea typeface="Calibri" panose="020F0502020204030204" pitchFamily="34" charset="0"/>
              <a:cs typeface="PTSans-Bold"/>
            </a:endParaRPr>
          </a:p>
          <a:p>
            <a:r>
              <a:rPr lang="tr-TR" sz="2200" dirty="0">
                <a:latin typeface="PTSans-Bold"/>
                <a:ea typeface="Calibri" panose="020F0502020204030204" pitchFamily="34" charset="0"/>
                <a:cs typeface="Times New Roman" panose="02020603050405020304" pitchFamily="18" charset="0"/>
              </a:rPr>
              <a:t>Yüksek takipçi ama çok düşük takip edilen hesap ya da tam tersi, dikkate değer bir ipucu. Aynı şekilde çok yüksek ya da çok düşük sayıda ve birbirine eşit takip/takipçi oranı bazı bot hesaplarda görülen bir diğer özellik. </a:t>
            </a:r>
          </a:p>
          <a:p>
            <a:endParaRPr lang="tr-TR" sz="2400" dirty="0">
              <a:latin typeface="PTSans-Bold"/>
              <a:ea typeface="Calibri" panose="020F0502020204030204" pitchFamily="34" charset="0"/>
              <a:cs typeface="Times New Roman" panose="02020603050405020304" pitchFamily="18" charset="0"/>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77050" y="0"/>
            <a:ext cx="5314950" cy="6858000"/>
          </a:xfrm>
          <a:prstGeom prst="rect">
            <a:avLst/>
          </a:prstGeom>
        </p:spPr>
      </p:pic>
    </p:spTree>
    <p:extLst>
      <p:ext uri="{BB962C8B-B14F-4D97-AF65-F5344CB8AC3E}">
        <p14:creationId xmlns:p14="http://schemas.microsoft.com/office/powerpoint/2010/main" val="376072988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806700" y="0"/>
            <a:ext cx="9880600" cy="530145"/>
          </a:xfrm>
          <a:prstGeom prst="rect">
            <a:avLst/>
          </a:prstGeom>
        </p:spPr>
        <p:txBody>
          <a:bodyPr wrap="square">
            <a:spAutoFit/>
          </a:bodyPr>
          <a:lstStyle/>
          <a:p>
            <a:pPr>
              <a:lnSpc>
                <a:spcPct val="107000"/>
              </a:lnSpc>
              <a:spcAft>
                <a:spcPts val="0"/>
              </a:spcAft>
            </a:pPr>
            <a:r>
              <a:rPr lang="tr-TR" sz="2800" b="1" dirty="0">
                <a:solidFill>
                  <a:srgbClr val="FF0000"/>
                </a:solidFill>
                <a:latin typeface="PTSans-Bold"/>
                <a:ea typeface="Calibri" panose="020F0502020204030204" pitchFamily="34" charset="0"/>
                <a:cs typeface="PTSans-Bold"/>
              </a:rPr>
              <a:t>Bot Hesapları Tespit Etme Yolları</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Dikdörtgen 6"/>
          <p:cNvSpPr/>
          <p:nvPr/>
        </p:nvSpPr>
        <p:spPr>
          <a:xfrm>
            <a:off x="349250" y="682545"/>
            <a:ext cx="11842750" cy="4401205"/>
          </a:xfrm>
          <a:prstGeom prst="rect">
            <a:avLst/>
          </a:prstGeom>
        </p:spPr>
        <p:txBody>
          <a:bodyPr wrap="square">
            <a:spAutoFit/>
          </a:bodyPr>
          <a:lstStyle/>
          <a:p>
            <a:r>
              <a:rPr lang="tr-TR" sz="2800" b="1" dirty="0">
                <a:solidFill>
                  <a:srgbClr val="FF0000"/>
                </a:solidFill>
                <a:latin typeface="PTSans-Bold"/>
                <a:ea typeface="Calibri" panose="020F0502020204030204" pitchFamily="34" charset="0"/>
                <a:cs typeface="PTSans-Bold"/>
              </a:rPr>
              <a:t>4) Platforma çok yakın bir tarihte mi katılmış? </a:t>
            </a:r>
            <a:endParaRPr lang="tr-TR" sz="2800" b="1" dirty="0" smtClean="0">
              <a:solidFill>
                <a:srgbClr val="FF0000"/>
              </a:solidFill>
              <a:latin typeface="PTSans-Bold"/>
              <a:ea typeface="Calibri" panose="020F0502020204030204" pitchFamily="34" charset="0"/>
              <a:cs typeface="PTSans-Bold"/>
            </a:endParaRPr>
          </a:p>
          <a:p>
            <a:endParaRPr lang="tr-TR" sz="2800" b="1" dirty="0">
              <a:solidFill>
                <a:srgbClr val="FF0000"/>
              </a:solidFill>
              <a:latin typeface="PTSans-Bold"/>
              <a:ea typeface="Calibri" panose="020F0502020204030204" pitchFamily="34" charset="0"/>
              <a:cs typeface="PTSans-Bold"/>
            </a:endParaRPr>
          </a:p>
          <a:p>
            <a:r>
              <a:rPr lang="tr-TR" sz="2400" dirty="0">
                <a:latin typeface="PTSans-Bold"/>
                <a:ea typeface="Calibri" panose="020F0502020204030204" pitchFamily="34" charset="0"/>
                <a:cs typeface="Times New Roman" panose="02020603050405020304" pitchFamily="18" charset="0"/>
              </a:rPr>
              <a:t>Sosyal medya platformlarına her gün yüzlerce yeni bot hesap katılıyor. Katılım tarihinin yeni olması bir işaret. </a:t>
            </a:r>
            <a:endParaRPr lang="tr-TR" sz="2400" dirty="0" smtClean="0">
              <a:latin typeface="PTSans-Bold"/>
              <a:ea typeface="Calibri" panose="020F0502020204030204" pitchFamily="34" charset="0"/>
              <a:cs typeface="Times New Roman" panose="02020603050405020304" pitchFamily="18" charset="0"/>
            </a:endParaRPr>
          </a:p>
          <a:p>
            <a:endParaRPr lang="tr-TR" sz="2400" dirty="0">
              <a:latin typeface="PTSans-Bold"/>
              <a:ea typeface="Calibri" panose="020F0502020204030204" pitchFamily="34" charset="0"/>
              <a:cs typeface="Times New Roman" panose="02020603050405020304" pitchFamily="18" charset="0"/>
            </a:endParaRPr>
          </a:p>
          <a:p>
            <a:r>
              <a:rPr lang="tr-TR" sz="2800" b="1" dirty="0">
                <a:solidFill>
                  <a:srgbClr val="FF0000"/>
                </a:solidFill>
                <a:latin typeface="PTSans-Bold"/>
                <a:ea typeface="Calibri" panose="020F0502020204030204" pitchFamily="34" charset="0"/>
                <a:cs typeface="PTSans-Bold"/>
              </a:rPr>
              <a:t>5) Biyografi bölümünde hangi öğeler var</a:t>
            </a:r>
            <a:r>
              <a:rPr lang="tr-TR" sz="2800" b="1" dirty="0" smtClean="0">
                <a:solidFill>
                  <a:srgbClr val="FF0000"/>
                </a:solidFill>
                <a:latin typeface="PTSans-Bold"/>
                <a:ea typeface="Calibri" panose="020F0502020204030204" pitchFamily="34" charset="0"/>
                <a:cs typeface="PTSans-Bold"/>
              </a:rPr>
              <a:t>?</a:t>
            </a:r>
          </a:p>
          <a:p>
            <a:endParaRPr lang="tr-TR" sz="2800" b="1" dirty="0">
              <a:solidFill>
                <a:srgbClr val="FF0000"/>
              </a:solidFill>
              <a:latin typeface="PTSans-Bold"/>
              <a:ea typeface="Calibri" panose="020F0502020204030204" pitchFamily="34" charset="0"/>
              <a:cs typeface="PTSans-Bold"/>
            </a:endParaRPr>
          </a:p>
          <a:p>
            <a:r>
              <a:rPr lang="tr-TR" sz="2400" dirty="0">
                <a:latin typeface="PTSans-Bold"/>
                <a:ea typeface="Calibri" panose="020F0502020204030204" pitchFamily="34" charset="0"/>
                <a:cs typeface="Times New Roman" panose="02020603050405020304" pitchFamily="18" charset="0"/>
              </a:rPr>
              <a:t>Biyografi (</a:t>
            </a:r>
            <a:r>
              <a:rPr lang="tr-TR" sz="2400" dirty="0" err="1">
                <a:latin typeface="PTSans-Bold"/>
                <a:ea typeface="Calibri" panose="020F0502020204030204" pitchFamily="34" charset="0"/>
                <a:cs typeface="Times New Roman" panose="02020603050405020304" pitchFamily="18" charset="0"/>
              </a:rPr>
              <a:t>bio</a:t>
            </a:r>
            <a:r>
              <a:rPr lang="tr-TR" sz="2400" dirty="0">
                <a:latin typeface="PTSans-Bold"/>
                <a:ea typeface="Calibri" panose="020F0502020204030204" pitchFamily="34" charset="0"/>
                <a:cs typeface="Times New Roman" panose="02020603050405020304" pitchFamily="18" charset="0"/>
              </a:rPr>
              <a:t>) bölümünde hiçbir kişisel bilgiye yer verilmemesi bot hesaplarda sık görülen bir özellik. Bunun yanında bu bölümde herhangi bir etikete yer verilmesi ya da bağlantı gibi, tıklandığında sizi başka bir siteye yönlendiren metinler bulunması da şüphe uyandırmalı. </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3362" y="4704257"/>
            <a:ext cx="7877175" cy="2009775"/>
          </a:xfrm>
          <a:prstGeom prst="rect">
            <a:avLst/>
          </a:prstGeom>
        </p:spPr>
      </p:pic>
    </p:spTree>
    <p:extLst>
      <p:ext uri="{BB962C8B-B14F-4D97-AF65-F5344CB8AC3E}">
        <p14:creationId xmlns:p14="http://schemas.microsoft.com/office/powerpoint/2010/main" val="150413146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111250" y="255421"/>
            <a:ext cx="9880600" cy="530145"/>
          </a:xfrm>
          <a:prstGeom prst="rect">
            <a:avLst/>
          </a:prstGeom>
        </p:spPr>
        <p:txBody>
          <a:bodyPr wrap="square">
            <a:spAutoFit/>
          </a:bodyPr>
          <a:lstStyle/>
          <a:p>
            <a:pPr>
              <a:lnSpc>
                <a:spcPct val="107000"/>
              </a:lnSpc>
              <a:spcAft>
                <a:spcPts val="0"/>
              </a:spcAft>
            </a:pPr>
            <a:r>
              <a:rPr lang="tr-TR" sz="2800" b="1" dirty="0">
                <a:solidFill>
                  <a:srgbClr val="FF0000"/>
                </a:solidFill>
                <a:latin typeface="PTSans-Bold"/>
                <a:ea typeface="Calibri" panose="020F0502020204030204" pitchFamily="34" charset="0"/>
                <a:cs typeface="PTSans-Bold"/>
              </a:rPr>
              <a:t>Bot Hesapları Tespit Etme Yolları</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Dikdörtgen 6"/>
          <p:cNvSpPr/>
          <p:nvPr/>
        </p:nvSpPr>
        <p:spPr>
          <a:xfrm>
            <a:off x="130175" y="1264880"/>
            <a:ext cx="11842750" cy="5447645"/>
          </a:xfrm>
          <a:prstGeom prst="rect">
            <a:avLst/>
          </a:prstGeom>
        </p:spPr>
        <p:txBody>
          <a:bodyPr wrap="square">
            <a:spAutoFit/>
          </a:bodyPr>
          <a:lstStyle/>
          <a:p>
            <a:r>
              <a:rPr lang="tr-TR" sz="2800" b="1" dirty="0" smtClean="0">
                <a:solidFill>
                  <a:srgbClr val="FF0000"/>
                </a:solidFill>
                <a:latin typeface="PTSans-Bold"/>
                <a:ea typeface="Calibri" panose="020F0502020204030204" pitchFamily="34" charset="0"/>
                <a:cs typeface="PTSans-Bold"/>
              </a:rPr>
              <a:t>6</a:t>
            </a:r>
            <a:r>
              <a:rPr lang="tr-TR" sz="2800" b="1" dirty="0">
                <a:solidFill>
                  <a:srgbClr val="FF0000"/>
                </a:solidFill>
                <a:latin typeface="PTSans-Bold"/>
                <a:ea typeface="Calibri" panose="020F0502020204030204" pitchFamily="34" charset="0"/>
                <a:cs typeface="PTSans-Bold"/>
              </a:rPr>
              <a:t>) Günlük ortalama paylaşım sayısı nedir?</a:t>
            </a:r>
          </a:p>
          <a:p>
            <a:r>
              <a:rPr lang="tr-TR" sz="2400" dirty="0">
                <a:latin typeface="PTSans-Bold"/>
                <a:ea typeface="Calibri" panose="020F0502020204030204" pitchFamily="34" charset="0"/>
                <a:cs typeface="Times New Roman" panose="02020603050405020304" pitchFamily="18" charset="0"/>
              </a:rPr>
              <a:t>Bot aktivitelerini incelemeye yarayan çevrimiçi araçlar günde 50 ve üzeri sayıda paylaşım yapan hesapları radarına alıyor. Şüphelendiğiniz hesap her gün aksatmadan belirli saatlerde ya da ara vermeksizin günün her saati paylaşıma devam ediyorsa dikkate değer. </a:t>
            </a:r>
            <a:endParaRPr lang="tr-TR" sz="2400" dirty="0" smtClean="0">
              <a:latin typeface="PTSans-Bold"/>
              <a:ea typeface="Calibri" panose="020F0502020204030204" pitchFamily="34" charset="0"/>
              <a:cs typeface="Times New Roman" panose="02020603050405020304" pitchFamily="18" charset="0"/>
            </a:endParaRPr>
          </a:p>
          <a:p>
            <a:endParaRPr lang="tr-TR" sz="2400" dirty="0">
              <a:latin typeface="PTSans-Bold"/>
              <a:ea typeface="Calibri" panose="020F0502020204030204" pitchFamily="34" charset="0"/>
              <a:cs typeface="Times New Roman" panose="02020603050405020304" pitchFamily="18" charset="0"/>
            </a:endParaRPr>
          </a:p>
          <a:p>
            <a:r>
              <a:rPr lang="tr-TR" sz="2800" b="1" dirty="0">
                <a:solidFill>
                  <a:srgbClr val="FF0000"/>
                </a:solidFill>
                <a:latin typeface="PTSans-Bold"/>
                <a:ea typeface="Calibri" panose="020F0502020204030204" pitchFamily="34" charset="0"/>
                <a:cs typeface="PTSans-Bold"/>
              </a:rPr>
              <a:t>7) Etkileşim oranları olağan ölçüde mi? </a:t>
            </a:r>
          </a:p>
          <a:p>
            <a:r>
              <a:rPr lang="tr-TR" sz="2400" dirty="0">
                <a:latin typeface="PTSans-Bold"/>
                <a:ea typeface="Calibri" panose="020F0502020204030204" pitchFamily="34" charset="0"/>
                <a:cs typeface="Times New Roman" panose="02020603050405020304" pitchFamily="18" charset="0"/>
              </a:rPr>
              <a:t>Çok az </a:t>
            </a:r>
            <a:r>
              <a:rPr lang="tr-TR" sz="2400" dirty="0" err="1">
                <a:latin typeface="PTSans-Bold"/>
                <a:ea typeface="Calibri" panose="020F0502020204030204" pitchFamily="34" charset="0"/>
                <a:cs typeface="Times New Roman" panose="02020603050405020304" pitchFamily="18" charset="0"/>
              </a:rPr>
              <a:t>takipçili</a:t>
            </a:r>
            <a:r>
              <a:rPr lang="tr-TR" sz="2400" dirty="0">
                <a:latin typeface="PTSans-Bold"/>
                <a:ea typeface="Calibri" panose="020F0502020204030204" pitchFamily="34" charset="0"/>
                <a:cs typeface="Times New Roman" panose="02020603050405020304" pitchFamily="18" charset="0"/>
              </a:rPr>
              <a:t> bir hesabın paylaşımlarının yüzlerce beğeni alması ya da binlerce takipçisi olan bir hesabın sıfıra yakın yorum alması uyarı işaretlerinden biri olabilir. </a:t>
            </a:r>
            <a:endParaRPr lang="tr-TR" sz="2400" dirty="0" smtClean="0">
              <a:latin typeface="PTSans-Bold"/>
              <a:ea typeface="Calibri" panose="020F0502020204030204" pitchFamily="34" charset="0"/>
              <a:cs typeface="Times New Roman" panose="02020603050405020304" pitchFamily="18" charset="0"/>
            </a:endParaRPr>
          </a:p>
          <a:p>
            <a:endParaRPr lang="tr-TR" sz="2400" dirty="0">
              <a:latin typeface="PTSans-Bold"/>
              <a:ea typeface="Calibri" panose="020F0502020204030204" pitchFamily="34" charset="0"/>
              <a:cs typeface="Times New Roman" panose="02020603050405020304" pitchFamily="18" charset="0"/>
            </a:endParaRPr>
          </a:p>
          <a:p>
            <a:r>
              <a:rPr lang="tr-TR" sz="2800" b="1" dirty="0">
                <a:solidFill>
                  <a:srgbClr val="FF0000"/>
                </a:solidFill>
                <a:latin typeface="PTSans-Bold"/>
                <a:ea typeface="Calibri" panose="020F0502020204030204" pitchFamily="34" charset="0"/>
                <a:cs typeface="PTSans-Bold"/>
              </a:rPr>
              <a:t>8) Paylaşım konusu hep aynı mı? </a:t>
            </a:r>
          </a:p>
          <a:p>
            <a:r>
              <a:rPr lang="tr-TR" sz="2400" dirty="0">
                <a:latin typeface="PTSans-Bold"/>
                <a:ea typeface="Calibri" panose="020F0502020204030204" pitchFamily="34" charset="0"/>
                <a:cs typeface="Times New Roman" panose="02020603050405020304" pitchFamily="18" charset="0"/>
              </a:rPr>
              <a:t>Paylaşımların içeriği tek bir konunun dışına çıkmıyorsa ya da birden tamamen farklıysa dikkatli olmakta fayda var. </a:t>
            </a:r>
          </a:p>
          <a:p>
            <a:endParaRPr lang="tr-TR" sz="2400" dirty="0">
              <a:latin typeface="PTSans-Bold"/>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1703267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111250" y="255421"/>
            <a:ext cx="9880600" cy="530145"/>
          </a:xfrm>
          <a:prstGeom prst="rect">
            <a:avLst/>
          </a:prstGeom>
        </p:spPr>
        <p:txBody>
          <a:bodyPr wrap="square">
            <a:spAutoFit/>
          </a:bodyPr>
          <a:lstStyle/>
          <a:p>
            <a:pPr>
              <a:lnSpc>
                <a:spcPct val="107000"/>
              </a:lnSpc>
              <a:spcAft>
                <a:spcPts val="0"/>
              </a:spcAft>
            </a:pPr>
            <a:r>
              <a:rPr lang="tr-TR" sz="2800" b="1" dirty="0">
                <a:solidFill>
                  <a:srgbClr val="FF0000"/>
                </a:solidFill>
                <a:latin typeface="PTSans-Bold"/>
                <a:ea typeface="Calibri" panose="020F0502020204030204" pitchFamily="34" charset="0"/>
                <a:cs typeface="PTSans-Bold"/>
              </a:rPr>
              <a:t>Bot Hesapları Tespit Etme Yolları</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Dikdörtgen 6"/>
          <p:cNvSpPr/>
          <p:nvPr/>
        </p:nvSpPr>
        <p:spPr>
          <a:xfrm>
            <a:off x="130175" y="1264880"/>
            <a:ext cx="7756525" cy="5139869"/>
          </a:xfrm>
          <a:prstGeom prst="rect">
            <a:avLst/>
          </a:prstGeom>
        </p:spPr>
        <p:txBody>
          <a:bodyPr wrap="square">
            <a:spAutoFit/>
          </a:bodyPr>
          <a:lstStyle/>
          <a:p>
            <a:r>
              <a:rPr lang="tr-TR" sz="2800" b="1" dirty="0" smtClean="0">
                <a:solidFill>
                  <a:srgbClr val="FF0000"/>
                </a:solidFill>
                <a:latin typeface="PTSans-Bold"/>
                <a:ea typeface="Calibri" panose="020F0502020204030204" pitchFamily="34" charset="0"/>
                <a:cs typeface="PTSans-Bold"/>
              </a:rPr>
              <a:t>9</a:t>
            </a:r>
            <a:r>
              <a:rPr lang="tr-TR" sz="2800" b="1" dirty="0">
                <a:solidFill>
                  <a:srgbClr val="FF0000"/>
                </a:solidFill>
                <a:latin typeface="PTSans-Bold"/>
                <a:ea typeface="Calibri" panose="020F0502020204030204" pitchFamily="34" charset="0"/>
                <a:cs typeface="PTSans-Bold"/>
              </a:rPr>
              <a:t>) Paylaşımlarda aynı türden etiket ve bağlantılara sık sık yer veriliyor mu</a:t>
            </a:r>
            <a:r>
              <a:rPr lang="tr-TR" sz="2800" b="1" dirty="0" smtClean="0">
                <a:solidFill>
                  <a:srgbClr val="FF0000"/>
                </a:solidFill>
                <a:latin typeface="PTSans-Bold"/>
                <a:ea typeface="Calibri" panose="020F0502020204030204" pitchFamily="34" charset="0"/>
                <a:cs typeface="PTSans-Bold"/>
              </a:rPr>
              <a:t>?</a:t>
            </a:r>
          </a:p>
          <a:p>
            <a:endParaRPr lang="tr-TR" sz="2800" b="1" dirty="0">
              <a:solidFill>
                <a:srgbClr val="FF0000"/>
              </a:solidFill>
              <a:latin typeface="PTSans-Bold"/>
              <a:ea typeface="Calibri" panose="020F0502020204030204" pitchFamily="34" charset="0"/>
              <a:cs typeface="PTSans-Bold"/>
            </a:endParaRPr>
          </a:p>
          <a:p>
            <a:r>
              <a:rPr lang="tr-TR" sz="2400" dirty="0">
                <a:latin typeface="PTSans-Bold"/>
                <a:ea typeface="Calibri" panose="020F0502020204030204" pitchFamily="34" charset="0"/>
                <a:cs typeface="Times New Roman" panose="02020603050405020304" pitchFamily="18" charset="0"/>
              </a:rPr>
              <a:t>Aynı konu etrafındaki belli etiketlere her paylaşımda yer veriliyorsa ya da çeşitli bağlantılar  her mesajın içindeyse dikkat. </a:t>
            </a:r>
            <a:endParaRPr lang="tr-TR" sz="2400" dirty="0" smtClean="0">
              <a:latin typeface="PTSans-Bold"/>
              <a:ea typeface="Calibri" panose="020F0502020204030204" pitchFamily="34" charset="0"/>
              <a:cs typeface="Times New Roman" panose="02020603050405020304" pitchFamily="18" charset="0"/>
            </a:endParaRPr>
          </a:p>
          <a:p>
            <a:endParaRPr lang="tr-TR" sz="2400" dirty="0">
              <a:latin typeface="PTSans-Bold"/>
              <a:ea typeface="Calibri" panose="020F0502020204030204" pitchFamily="34" charset="0"/>
              <a:cs typeface="Times New Roman" panose="02020603050405020304" pitchFamily="18" charset="0"/>
            </a:endParaRPr>
          </a:p>
          <a:p>
            <a:r>
              <a:rPr lang="tr-TR" sz="2800" b="1" dirty="0">
                <a:solidFill>
                  <a:srgbClr val="FF0000"/>
                </a:solidFill>
                <a:latin typeface="PTSans-Bold"/>
                <a:ea typeface="Calibri" panose="020F0502020204030204" pitchFamily="34" charset="0"/>
                <a:cs typeface="PTSans-Bold"/>
              </a:rPr>
              <a:t>10) Paylaşımlar birden fazla dilde mi?</a:t>
            </a:r>
          </a:p>
          <a:p>
            <a:r>
              <a:rPr lang="tr-TR" sz="2400" dirty="0">
                <a:latin typeface="PTSans-Bold"/>
                <a:ea typeface="Calibri" panose="020F0502020204030204" pitchFamily="34" charset="0"/>
                <a:cs typeface="Times New Roman" panose="02020603050405020304" pitchFamily="18" charset="0"/>
              </a:rPr>
              <a:t>Gerçek bir kişiye ait olduğunu varsaydığımız bir hesabın beş farklı dilde paylaşım yapması ya da bu dillerdeki her türlü içerikle etkileşime girmesi pek olası görünmüyor. </a:t>
            </a:r>
          </a:p>
          <a:p>
            <a:endParaRPr lang="tr-TR" sz="2400" dirty="0">
              <a:latin typeface="PTSans-Bold"/>
              <a:ea typeface="Calibri" panose="020F0502020204030204" pitchFamily="34" charset="0"/>
              <a:cs typeface="Times New Roman" panose="02020603050405020304" pitchFamily="18" charset="0"/>
            </a:endParaRPr>
          </a:p>
        </p:txBody>
      </p:sp>
      <p:pic>
        <p:nvPicPr>
          <p:cNvPr id="4" name="Resim 3"/>
          <p:cNvPicPr>
            <a:picLocks noChangeAspect="1"/>
          </p:cNvPicPr>
          <p:nvPr/>
        </p:nvPicPr>
        <p:blipFill>
          <a:blip r:embed="rId2"/>
          <a:stretch>
            <a:fillRect/>
          </a:stretch>
        </p:blipFill>
        <p:spPr>
          <a:xfrm>
            <a:off x="8054838" y="520493"/>
            <a:ext cx="3507472" cy="5709215"/>
          </a:xfrm>
          <a:prstGeom prst="rect">
            <a:avLst/>
          </a:prstGeom>
        </p:spPr>
      </p:pic>
    </p:spTree>
    <p:extLst>
      <p:ext uri="{BB962C8B-B14F-4D97-AF65-F5344CB8AC3E}">
        <p14:creationId xmlns:p14="http://schemas.microsoft.com/office/powerpoint/2010/main" val="43875018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111250" y="255421"/>
            <a:ext cx="9880600" cy="530145"/>
          </a:xfrm>
          <a:prstGeom prst="rect">
            <a:avLst/>
          </a:prstGeom>
        </p:spPr>
        <p:txBody>
          <a:bodyPr wrap="square">
            <a:spAutoFit/>
          </a:bodyPr>
          <a:lstStyle/>
          <a:p>
            <a:pPr>
              <a:lnSpc>
                <a:spcPct val="107000"/>
              </a:lnSpc>
              <a:spcAft>
                <a:spcPts val="0"/>
              </a:spcAft>
            </a:pPr>
            <a:r>
              <a:rPr lang="tr-TR" sz="2800" b="1" dirty="0">
                <a:solidFill>
                  <a:srgbClr val="FF0000"/>
                </a:solidFill>
                <a:latin typeface="PTSans-Bold"/>
                <a:ea typeface="Calibri" panose="020F0502020204030204" pitchFamily="34" charset="0"/>
                <a:cs typeface="PTSans-Bold"/>
              </a:rPr>
              <a:t>Bot Hesapları Tespit Etme Yolları</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Dikdörtgen 6"/>
          <p:cNvSpPr/>
          <p:nvPr/>
        </p:nvSpPr>
        <p:spPr>
          <a:xfrm>
            <a:off x="676275" y="1187589"/>
            <a:ext cx="6296025" cy="5509200"/>
          </a:xfrm>
          <a:prstGeom prst="rect">
            <a:avLst/>
          </a:prstGeom>
        </p:spPr>
        <p:txBody>
          <a:bodyPr wrap="square">
            <a:spAutoFit/>
          </a:bodyPr>
          <a:lstStyle/>
          <a:p>
            <a:r>
              <a:rPr lang="tr-TR" sz="2200" b="1" dirty="0" smtClean="0">
                <a:solidFill>
                  <a:srgbClr val="FF0000"/>
                </a:solidFill>
                <a:latin typeface="PTSans-Bold"/>
                <a:ea typeface="Calibri" panose="020F0502020204030204" pitchFamily="34" charset="0"/>
                <a:cs typeface="PTSans-Bold"/>
              </a:rPr>
              <a:t>11</a:t>
            </a:r>
            <a:r>
              <a:rPr lang="tr-TR" sz="2200" b="1" dirty="0">
                <a:solidFill>
                  <a:srgbClr val="FF0000"/>
                </a:solidFill>
                <a:latin typeface="PTSans-Bold"/>
                <a:ea typeface="Calibri" panose="020F0502020204030204" pitchFamily="34" charset="0"/>
                <a:cs typeface="PTSans-Bold"/>
              </a:rPr>
              <a:t>) Aynı içerik farklı hesaplar tarafından da paylaşılmış mı</a:t>
            </a:r>
            <a:r>
              <a:rPr lang="tr-TR" sz="2200" b="1" dirty="0" smtClean="0">
                <a:solidFill>
                  <a:srgbClr val="FF0000"/>
                </a:solidFill>
                <a:latin typeface="PTSans-Bold"/>
                <a:ea typeface="Calibri" panose="020F0502020204030204" pitchFamily="34" charset="0"/>
                <a:cs typeface="PTSans-Bold"/>
              </a:rPr>
              <a:t>?</a:t>
            </a:r>
          </a:p>
          <a:p>
            <a:endParaRPr lang="tr-TR" sz="2200" b="1" dirty="0">
              <a:solidFill>
                <a:srgbClr val="FF0000"/>
              </a:solidFill>
              <a:latin typeface="PTSans-Bold"/>
              <a:ea typeface="Calibri" panose="020F0502020204030204" pitchFamily="34" charset="0"/>
              <a:cs typeface="PTSans-Bold"/>
            </a:endParaRPr>
          </a:p>
          <a:p>
            <a:r>
              <a:rPr lang="tr-TR" sz="2200" dirty="0">
                <a:latin typeface="PTSans-Bold"/>
                <a:ea typeface="Calibri" panose="020F0502020204030204" pitchFamily="34" charset="0"/>
                <a:cs typeface="Times New Roman" panose="02020603050405020304" pitchFamily="18" charset="0"/>
              </a:rPr>
              <a:t>Birebir aynı içeriğin birden fazla hesap tarafından paylaşılması hem bir bot aktivitesine hem de bir </a:t>
            </a:r>
            <a:r>
              <a:rPr lang="tr-TR" sz="2200" dirty="0" err="1">
                <a:latin typeface="PTSans-Bold"/>
                <a:ea typeface="Calibri" panose="020F0502020204030204" pitchFamily="34" charset="0"/>
                <a:cs typeface="Times New Roman" panose="02020603050405020304" pitchFamily="18" charset="0"/>
              </a:rPr>
              <a:t>botnet</a:t>
            </a:r>
            <a:r>
              <a:rPr lang="tr-TR" sz="2200" dirty="0">
                <a:latin typeface="PTSans-Bold"/>
                <a:ea typeface="Calibri" panose="020F0502020204030204" pitchFamily="34" charset="0"/>
                <a:cs typeface="Times New Roman" panose="02020603050405020304" pitchFamily="18" charset="0"/>
              </a:rPr>
              <a:t> (aynı kişi veya gruplarca yönetilen bir bot hesabı ağı) varlığına işaret ediyor olabilir. </a:t>
            </a:r>
            <a:endParaRPr lang="tr-TR" sz="2200" dirty="0" smtClean="0">
              <a:latin typeface="PTSans-Bold"/>
              <a:ea typeface="Calibri" panose="020F0502020204030204" pitchFamily="34" charset="0"/>
              <a:cs typeface="Times New Roman" panose="02020603050405020304" pitchFamily="18" charset="0"/>
            </a:endParaRPr>
          </a:p>
          <a:p>
            <a:endParaRPr lang="tr-TR" sz="2200" dirty="0">
              <a:latin typeface="PTSans-Bold"/>
              <a:ea typeface="Calibri" panose="020F0502020204030204" pitchFamily="34" charset="0"/>
              <a:cs typeface="Times New Roman" panose="02020603050405020304" pitchFamily="18" charset="0"/>
            </a:endParaRPr>
          </a:p>
          <a:p>
            <a:r>
              <a:rPr lang="tr-TR" sz="2200" b="1" dirty="0">
                <a:solidFill>
                  <a:srgbClr val="FF0000"/>
                </a:solidFill>
                <a:latin typeface="PTSans-Bold"/>
                <a:ea typeface="Calibri" panose="020F0502020204030204" pitchFamily="34" charset="0"/>
                <a:cs typeface="PTSans-Bold"/>
              </a:rPr>
              <a:t>12) Şüpheli hesaplarla etkileşim içinde mi? </a:t>
            </a:r>
            <a:endParaRPr lang="tr-TR" sz="2200" b="1" dirty="0" smtClean="0">
              <a:solidFill>
                <a:srgbClr val="FF0000"/>
              </a:solidFill>
              <a:latin typeface="PTSans-Bold"/>
              <a:ea typeface="Calibri" panose="020F0502020204030204" pitchFamily="34" charset="0"/>
              <a:cs typeface="PTSans-Bold"/>
            </a:endParaRPr>
          </a:p>
          <a:p>
            <a:endParaRPr lang="tr-TR" sz="2200" b="1" dirty="0">
              <a:solidFill>
                <a:srgbClr val="FF0000"/>
              </a:solidFill>
              <a:latin typeface="PTSans-Bold"/>
              <a:ea typeface="Calibri" panose="020F0502020204030204" pitchFamily="34" charset="0"/>
              <a:cs typeface="PTSans-Bold"/>
            </a:endParaRPr>
          </a:p>
          <a:p>
            <a:r>
              <a:rPr lang="tr-TR" sz="2200" dirty="0">
                <a:latin typeface="PTSans-Bold"/>
                <a:ea typeface="Calibri" panose="020F0502020204030204" pitchFamily="34" charset="0"/>
                <a:cs typeface="Times New Roman" panose="02020603050405020304" pitchFamily="18" charset="0"/>
              </a:rPr>
              <a:t>Daha önce güvenilir kaynaklarca incelenmiş ve yanlış bilgi yaydığı, bot ya da </a:t>
            </a:r>
            <a:r>
              <a:rPr lang="tr-TR" sz="2200" dirty="0" err="1">
                <a:latin typeface="PTSans-Bold"/>
                <a:ea typeface="Calibri" panose="020F0502020204030204" pitchFamily="34" charset="0"/>
                <a:cs typeface="Times New Roman" panose="02020603050405020304" pitchFamily="18" charset="0"/>
              </a:rPr>
              <a:t>troll</a:t>
            </a:r>
            <a:r>
              <a:rPr lang="tr-TR" sz="2200" dirty="0">
                <a:latin typeface="PTSans-Bold"/>
                <a:ea typeface="Calibri" panose="020F0502020204030204" pitchFamily="34" charset="0"/>
                <a:cs typeface="Times New Roman" panose="02020603050405020304" pitchFamily="18" charset="0"/>
              </a:rPr>
              <a:t> olduğu tespit edilmiş hesapları takip eden ya da bu hesaplarla etkileşime giren bir hesapla karşı karşıya iseniz dikkat. </a:t>
            </a:r>
          </a:p>
          <a:p>
            <a:endParaRPr lang="tr-TR" sz="2200" dirty="0">
              <a:latin typeface="PTSans-Bold"/>
              <a:ea typeface="Calibri" panose="020F0502020204030204" pitchFamily="34" charset="0"/>
              <a:cs typeface="Times New Roman" panose="02020603050405020304" pitchFamily="18" charset="0"/>
            </a:endParaRP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2996" y="1922889"/>
            <a:ext cx="4857359" cy="4038600"/>
          </a:xfrm>
          <a:prstGeom prst="rect">
            <a:avLst/>
          </a:prstGeom>
        </p:spPr>
      </p:pic>
    </p:spTree>
    <p:extLst>
      <p:ext uri="{BB962C8B-B14F-4D97-AF65-F5344CB8AC3E}">
        <p14:creationId xmlns:p14="http://schemas.microsoft.com/office/powerpoint/2010/main" val="201580556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3587750" y="232209"/>
            <a:ext cx="6070600" cy="553357"/>
          </a:xfrm>
          <a:prstGeom prst="rect">
            <a:avLst/>
          </a:prstGeom>
        </p:spPr>
        <p:txBody>
          <a:bodyPr wrap="square">
            <a:spAutoFit/>
          </a:bodyPr>
          <a:lstStyle/>
          <a:p>
            <a:pPr>
              <a:lnSpc>
                <a:spcPct val="107000"/>
              </a:lnSpc>
              <a:spcAft>
                <a:spcPts val="0"/>
              </a:spcAft>
            </a:pPr>
            <a:r>
              <a:rPr lang="tr-TR" sz="2800" b="1" dirty="0">
                <a:solidFill>
                  <a:srgbClr val="FF0000"/>
                </a:solidFill>
                <a:latin typeface="PTSans-Bold"/>
                <a:ea typeface="Calibri" panose="020F0502020204030204" pitchFamily="34" charset="0"/>
                <a:cs typeface="PTSans-Bold"/>
              </a:rPr>
              <a:t>#</a:t>
            </a:r>
            <a:r>
              <a:rPr lang="tr-TR" sz="2800" b="1" dirty="0" err="1" smtClean="0">
                <a:solidFill>
                  <a:srgbClr val="FF0000"/>
                </a:solidFill>
                <a:latin typeface="PTSans-Bold"/>
                <a:ea typeface="Calibri" panose="020F0502020204030204" pitchFamily="34" charset="0"/>
                <a:cs typeface="PTSans-Bold"/>
              </a:rPr>
              <a:t>HelpTurkey</a:t>
            </a:r>
            <a:r>
              <a:rPr lang="tr-TR" sz="2800" b="1" dirty="0" smtClean="0">
                <a:solidFill>
                  <a:srgbClr val="FF0000"/>
                </a:solidFill>
                <a:latin typeface="PTSans-Bold"/>
                <a:ea typeface="Calibri" panose="020F0502020204030204" pitchFamily="34" charset="0"/>
                <a:cs typeface="PTSans-Bold"/>
              </a:rPr>
              <a:t> - - Örneği </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Dikdörtgen 6"/>
          <p:cNvSpPr/>
          <p:nvPr/>
        </p:nvSpPr>
        <p:spPr>
          <a:xfrm>
            <a:off x="274637" y="785566"/>
            <a:ext cx="11642725" cy="2862322"/>
          </a:xfrm>
          <a:prstGeom prst="rect">
            <a:avLst/>
          </a:prstGeom>
        </p:spPr>
        <p:txBody>
          <a:bodyPr wrap="square">
            <a:spAutoFit/>
          </a:bodyPr>
          <a:lstStyle/>
          <a:p>
            <a:endParaRPr lang="tr-TR" b="1" dirty="0" smtClean="0">
              <a:solidFill>
                <a:srgbClr val="FF0000"/>
              </a:solidFill>
              <a:latin typeface="PTSans-Bold"/>
              <a:ea typeface="Calibri" panose="020F0502020204030204" pitchFamily="34" charset="0"/>
              <a:cs typeface="PTSans-Bold"/>
            </a:endParaRPr>
          </a:p>
          <a:p>
            <a:r>
              <a:rPr lang="tr-TR" dirty="0" smtClean="0">
                <a:latin typeface="PTSans-Bold"/>
                <a:ea typeface="Calibri" panose="020F0502020204030204" pitchFamily="34" charset="0"/>
                <a:cs typeface="Times New Roman" panose="02020603050405020304" pitchFamily="18" charset="0"/>
              </a:rPr>
              <a:t>Kimin </a:t>
            </a:r>
            <a:r>
              <a:rPr lang="tr-TR" dirty="0">
                <a:latin typeface="PTSans-Bold"/>
                <a:ea typeface="Calibri" panose="020F0502020204030204" pitchFamily="34" charset="0"/>
                <a:cs typeface="Times New Roman" panose="02020603050405020304" pitchFamily="18" charset="0"/>
              </a:rPr>
              <a:t>bot olup olmadığına dair keskin yargılar, özellikle ana akım medya tarafından dışlanan kamusal tartışmaları zehirleme potansiyeline de sahip. Gerçek insanların katılmayacağımız fikirleri olabilir. Bu onların büyük bir manipülasyon planının parçası oldukları anlamına gelmez.</a:t>
            </a:r>
          </a:p>
          <a:p>
            <a:endParaRPr lang="tr-TR" dirty="0">
              <a:latin typeface="PTSans-Bold"/>
              <a:ea typeface="Calibri" panose="020F0502020204030204" pitchFamily="34" charset="0"/>
              <a:cs typeface="Times New Roman" panose="02020603050405020304" pitchFamily="18" charset="0"/>
            </a:endParaRPr>
          </a:p>
          <a:p>
            <a:r>
              <a:rPr lang="tr-TR" dirty="0">
                <a:latin typeface="PTSans-Bold"/>
                <a:ea typeface="Calibri" panose="020F0502020204030204" pitchFamily="34" charset="0"/>
                <a:cs typeface="Times New Roman" panose="02020603050405020304" pitchFamily="18" charset="0"/>
              </a:rPr>
              <a:t>2021 yazında Türkiye’yi etkisi altına alan orman yangınlarından sonra sosyal medyada yükselen </a:t>
            </a:r>
            <a:r>
              <a:rPr lang="tr-TR" dirty="0" smtClean="0">
                <a:latin typeface="PTSans-Bold"/>
                <a:ea typeface="Calibri" panose="020F0502020204030204" pitchFamily="34" charset="0"/>
                <a:cs typeface="Times New Roman" panose="02020603050405020304" pitchFamily="18" charset="0"/>
              </a:rPr>
              <a:t>etiketinin </a:t>
            </a:r>
            <a:r>
              <a:rPr lang="tr-TR" dirty="0">
                <a:latin typeface="PTSans-Bold"/>
                <a:ea typeface="Calibri" panose="020F0502020204030204" pitchFamily="34" charset="0"/>
                <a:cs typeface="Times New Roman" panose="02020603050405020304" pitchFamily="18" charset="0"/>
              </a:rPr>
              <a:t>bot aktivitesi olduğu iddiası yangınlar devam ederken ortaya atılmıştı. Analizler paylaşımların serpilmesinin organik olduğunu ve kampanyanın kitleselleşmesine neden olan onlarca çok </a:t>
            </a:r>
            <a:r>
              <a:rPr lang="tr-TR" dirty="0" err="1">
                <a:latin typeface="PTSans-Bold"/>
                <a:ea typeface="Calibri" panose="020F0502020204030204" pitchFamily="34" charset="0"/>
                <a:cs typeface="Times New Roman" panose="02020603050405020304" pitchFamily="18" charset="0"/>
              </a:rPr>
              <a:t>takipçili</a:t>
            </a:r>
            <a:r>
              <a:rPr lang="tr-TR" dirty="0">
                <a:latin typeface="PTSans-Bold"/>
                <a:ea typeface="Calibri" panose="020F0502020204030204" pitchFamily="34" charset="0"/>
                <a:cs typeface="Times New Roman" panose="02020603050405020304" pitchFamily="18" charset="0"/>
              </a:rPr>
              <a:t> ve onaylı hesap olduğunu göstermişti. </a:t>
            </a:r>
            <a:endParaRPr lang="tr-TR" dirty="0" smtClean="0">
              <a:latin typeface="PTSans-Bold"/>
              <a:ea typeface="Calibri" panose="020F0502020204030204" pitchFamily="34" charset="0"/>
              <a:cs typeface="Times New Roman" panose="02020603050405020304" pitchFamily="18" charset="0"/>
            </a:endParaRPr>
          </a:p>
          <a:p>
            <a:endParaRPr lang="tr-TR" dirty="0">
              <a:latin typeface="PTSans-Bold"/>
              <a:ea typeface="Calibri" panose="020F0502020204030204" pitchFamily="34" charset="0"/>
              <a:cs typeface="Times New Roman" panose="02020603050405020304" pitchFamily="18" charset="0"/>
            </a:endParaRPr>
          </a:p>
        </p:txBody>
      </p:sp>
      <p:pic>
        <p:nvPicPr>
          <p:cNvPr id="4" name="Resim 3"/>
          <p:cNvPicPr>
            <a:picLocks noChangeAspect="1"/>
          </p:cNvPicPr>
          <p:nvPr/>
        </p:nvPicPr>
        <p:blipFill>
          <a:blip r:embed="rId2"/>
          <a:stretch>
            <a:fillRect/>
          </a:stretch>
        </p:blipFill>
        <p:spPr>
          <a:xfrm>
            <a:off x="2003076" y="3438952"/>
            <a:ext cx="9914286" cy="3419048"/>
          </a:xfrm>
          <a:prstGeom prst="rect">
            <a:avLst/>
          </a:prstGeom>
        </p:spPr>
      </p:pic>
    </p:spTree>
    <p:extLst>
      <p:ext uri="{BB962C8B-B14F-4D97-AF65-F5344CB8AC3E}">
        <p14:creationId xmlns:p14="http://schemas.microsoft.com/office/powerpoint/2010/main" val="342029520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3091139" y="1247636"/>
            <a:ext cx="5741934" cy="1004529"/>
          </a:xfrm>
          <a:prstGeom prst="rect">
            <a:avLst/>
          </a:prstGeom>
        </p:spPr>
      </p:pic>
      <p:pic>
        <p:nvPicPr>
          <p:cNvPr id="2" name="Resim 1"/>
          <p:cNvPicPr>
            <a:picLocks noChangeAspect="1"/>
          </p:cNvPicPr>
          <p:nvPr/>
        </p:nvPicPr>
        <p:blipFill>
          <a:blip r:embed="rId3"/>
          <a:stretch>
            <a:fillRect/>
          </a:stretch>
        </p:blipFill>
        <p:spPr>
          <a:xfrm>
            <a:off x="-43905" y="2252167"/>
            <a:ext cx="6006010" cy="4605834"/>
          </a:xfrm>
          <a:prstGeom prst="rect">
            <a:avLst/>
          </a:prstGeom>
        </p:spPr>
      </p:pic>
      <p:pic>
        <p:nvPicPr>
          <p:cNvPr id="6" name="Resim 5"/>
          <p:cNvPicPr>
            <a:picLocks noChangeAspect="1"/>
          </p:cNvPicPr>
          <p:nvPr/>
        </p:nvPicPr>
        <p:blipFill>
          <a:blip r:embed="rId4"/>
          <a:stretch>
            <a:fillRect/>
          </a:stretch>
        </p:blipFill>
        <p:spPr>
          <a:xfrm>
            <a:off x="5962104" y="2252166"/>
            <a:ext cx="6229895" cy="4605834"/>
          </a:xfrm>
          <a:prstGeom prst="rect">
            <a:avLst/>
          </a:prstGeom>
        </p:spPr>
      </p:pic>
      <p:pic>
        <p:nvPicPr>
          <p:cNvPr id="7" name="Resim 6"/>
          <p:cNvPicPr>
            <a:picLocks noChangeAspect="1"/>
          </p:cNvPicPr>
          <p:nvPr/>
        </p:nvPicPr>
        <p:blipFill>
          <a:blip r:embed="rId5"/>
          <a:stretch>
            <a:fillRect/>
          </a:stretch>
        </p:blipFill>
        <p:spPr>
          <a:xfrm>
            <a:off x="-43906" y="-1925"/>
            <a:ext cx="3135042" cy="2254090"/>
          </a:xfrm>
          <a:prstGeom prst="rect">
            <a:avLst/>
          </a:prstGeom>
        </p:spPr>
      </p:pic>
      <p:pic>
        <p:nvPicPr>
          <p:cNvPr id="8" name="Resim 7"/>
          <p:cNvPicPr>
            <a:picLocks noChangeAspect="1"/>
          </p:cNvPicPr>
          <p:nvPr/>
        </p:nvPicPr>
        <p:blipFill>
          <a:blip r:embed="rId5"/>
          <a:stretch>
            <a:fillRect/>
          </a:stretch>
        </p:blipFill>
        <p:spPr>
          <a:xfrm>
            <a:off x="8833073" y="-9511"/>
            <a:ext cx="3358926" cy="2254090"/>
          </a:xfrm>
          <a:prstGeom prst="rect">
            <a:avLst/>
          </a:prstGeom>
        </p:spPr>
      </p:pic>
    </p:spTree>
    <p:extLst>
      <p:ext uri="{BB962C8B-B14F-4D97-AF65-F5344CB8AC3E}">
        <p14:creationId xmlns:p14="http://schemas.microsoft.com/office/powerpoint/2010/main" val="386369590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0" y="0"/>
            <a:ext cx="7204089" cy="1876190"/>
          </a:xfrm>
          <a:prstGeom prst="rect">
            <a:avLst/>
          </a:prstGeom>
        </p:spPr>
      </p:pic>
      <p:pic>
        <p:nvPicPr>
          <p:cNvPr id="4" name="Resim 3"/>
          <p:cNvPicPr>
            <a:picLocks noChangeAspect="1"/>
          </p:cNvPicPr>
          <p:nvPr/>
        </p:nvPicPr>
        <p:blipFill>
          <a:blip r:embed="rId3"/>
          <a:stretch>
            <a:fillRect/>
          </a:stretch>
        </p:blipFill>
        <p:spPr>
          <a:xfrm>
            <a:off x="0" y="1876190"/>
            <a:ext cx="7204089" cy="4981810"/>
          </a:xfrm>
          <a:prstGeom prst="rect">
            <a:avLst/>
          </a:prstGeom>
        </p:spPr>
      </p:pic>
      <p:pic>
        <p:nvPicPr>
          <p:cNvPr id="7" name="Resim 6"/>
          <p:cNvPicPr>
            <a:picLocks noChangeAspect="1"/>
          </p:cNvPicPr>
          <p:nvPr/>
        </p:nvPicPr>
        <p:blipFill>
          <a:blip r:embed="rId4"/>
          <a:stretch>
            <a:fillRect/>
          </a:stretch>
        </p:blipFill>
        <p:spPr>
          <a:xfrm>
            <a:off x="7451738" y="938095"/>
            <a:ext cx="4568811" cy="5395682"/>
          </a:xfrm>
          <a:prstGeom prst="rect">
            <a:avLst/>
          </a:prstGeom>
        </p:spPr>
      </p:pic>
    </p:spTree>
    <p:extLst>
      <p:ext uri="{BB962C8B-B14F-4D97-AF65-F5344CB8AC3E}">
        <p14:creationId xmlns:p14="http://schemas.microsoft.com/office/powerpoint/2010/main" val="312627184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0" y="1066983"/>
            <a:ext cx="6553199" cy="5380831"/>
          </a:xfrm>
          <a:prstGeom prst="rect">
            <a:avLst/>
          </a:prstGeom>
        </p:spPr>
      </p:pic>
      <p:pic>
        <p:nvPicPr>
          <p:cNvPr id="8" name="Resim 7"/>
          <p:cNvPicPr>
            <a:picLocks noChangeAspect="1"/>
          </p:cNvPicPr>
          <p:nvPr/>
        </p:nvPicPr>
        <p:blipFill>
          <a:blip r:embed="rId3"/>
          <a:stretch>
            <a:fillRect/>
          </a:stretch>
        </p:blipFill>
        <p:spPr>
          <a:xfrm>
            <a:off x="6553199" y="1581333"/>
            <a:ext cx="5495238" cy="2933333"/>
          </a:xfrm>
          <a:prstGeom prst="rect">
            <a:avLst/>
          </a:prstGeom>
        </p:spPr>
      </p:pic>
    </p:spTree>
    <p:extLst>
      <p:ext uri="{BB962C8B-B14F-4D97-AF65-F5344CB8AC3E}">
        <p14:creationId xmlns:p14="http://schemas.microsoft.com/office/powerpoint/2010/main" val="5280083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934834" y="223520"/>
            <a:ext cx="8045189" cy="690880"/>
          </a:xfrm>
        </p:spPr>
        <p:txBody>
          <a:bodyPr>
            <a:normAutofit fontScale="90000"/>
          </a:bodyPr>
          <a:lstStyle/>
          <a:p>
            <a:r>
              <a:rPr lang="tr-TR" dirty="0" smtClean="0"/>
              <a:t>İnternetin </a:t>
            </a:r>
            <a:r>
              <a:rPr lang="tr-TR" dirty="0"/>
              <a:t>i</a:t>
            </a:r>
            <a:r>
              <a:rPr lang="tr-TR" dirty="0" smtClean="0"/>
              <a:t>lk </a:t>
            </a:r>
            <a:r>
              <a:rPr lang="tr-TR" dirty="0"/>
              <a:t>Y</a:t>
            </a:r>
            <a:r>
              <a:rPr lang="tr-TR" dirty="0" smtClean="0"/>
              <a:t>ılları</a:t>
            </a:r>
            <a:endParaRPr lang="tr-TR" dirty="0"/>
          </a:p>
        </p:txBody>
      </p:sp>
      <p:sp>
        <p:nvSpPr>
          <p:cNvPr id="3" name="Alt Başlık 2"/>
          <p:cNvSpPr>
            <a:spLocks noGrp="1"/>
          </p:cNvSpPr>
          <p:nvPr>
            <p:ph type="subTitle" idx="1"/>
          </p:nvPr>
        </p:nvSpPr>
        <p:spPr>
          <a:xfrm>
            <a:off x="503779" y="1674147"/>
            <a:ext cx="2063931" cy="4491081"/>
          </a:xfrm>
        </p:spPr>
        <p:txBody>
          <a:bodyPr>
            <a:normAutofit/>
          </a:bodyPr>
          <a:lstStyle/>
          <a:p>
            <a:r>
              <a:rPr lang="tr-TR" dirty="0" smtClean="0"/>
              <a:t>Medyanın insanı uyuşturuyor mu?</a:t>
            </a:r>
          </a:p>
          <a:p>
            <a:endParaRPr lang="tr-TR" dirty="0"/>
          </a:p>
          <a:p>
            <a:r>
              <a:rPr lang="tr-TR" dirty="0" smtClean="0"/>
              <a:t>1950</a:t>
            </a:r>
          </a:p>
          <a:p>
            <a:r>
              <a:rPr lang="tr-TR" dirty="0" smtClean="0"/>
              <a:t>1970</a:t>
            </a:r>
          </a:p>
          <a:p>
            <a:r>
              <a:rPr lang="tr-TR" dirty="0" smtClean="0"/>
              <a:t>1990</a:t>
            </a:r>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0913" y="914400"/>
            <a:ext cx="7602011" cy="4972744"/>
          </a:xfrm>
          <a:prstGeom prst="rect">
            <a:avLst/>
          </a:prstGeom>
        </p:spPr>
      </p:pic>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6879" y="5042263"/>
            <a:ext cx="2030831" cy="753441"/>
          </a:xfrm>
          <a:prstGeom prst="rect">
            <a:avLst/>
          </a:prstGeom>
        </p:spPr>
      </p:pic>
    </p:spTree>
    <p:extLst>
      <p:ext uri="{BB962C8B-B14F-4D97-AF65-F5344CB8AC3E}">
        <p14:creationId xmlns:p14="http://schemas.microsoft.com/office/powerpoint/2010/main" val="181971260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5543550" y="902475"/>
            <a:ext cx="6400800" cy="5955525"/>
          </a:xfrm>
          <a:prstGeom prst="rect">
            <a:avLst/>
          </a:prstGeom>
        </p:spPr>
      </p:pic>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045" y="0"/>
            <a:ext cx="3086100" cy="6858000"/>
          </a:xfrm>
          <a:prstGeom prst="rect">
            <a:avLst/>
          </a:prstGeom>
        </p:spPr>
      </p:pic>
    </p:spTree>
    <p:extLst>
      <p:ext uri="{BB962C8B-B14F-4D97-AF65-F5344CB8AC3E}">
        <p14:creationId xmlns:p14="http://schemas.microsoft.com/office/powerpoint/2010/main" val="95988143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1" y="1009650"/>
            <a:ext cx="6591300" cy="2677656"/>
          </a:xfrm>
          <a:prstGeom prst="rect">
            <a:avLst/>
          </a:prstGeom>
        </p:spPr>
        <p:txBody>
          <a:bodyPr wrap="square">
            <a:spAutoFit/>
          </a:bodyPr>
          <a:lstStyle/>
          <a:p>
            <a:r>
              <a:rPr lang="tr-TR" sz="2400" b="1" dirty="0"/>
              <a:t>Google Alerts </a:t>
            </a:r>
            <a:r>
              <a:rPr lang="tr-TR" sz="2400" dirty="0"/>
              <a:t>kullanarak G</a:t>
            </a:r>
            <a:r>
              <a:rPr lang="tr-TR" sz="2400" dirty="0" smtClean="0"/>
              <a:t>oogle’da </a:t>
            </a:r>
            <a:r>
              <a:rPr lang="tr-TR" sz="2400" dirty="0"/>
              <a:t>sizin adınızdan,</a:t>
            </a:r>
          </a:p>
          <a:p>
            <a:r>
              <a:rPr lang="tr-TR" sz="2400" dirty="0"/>
              <a:t> bahseden bir içerik hakkında bildirim alın</a:t>
            </a:r>
            <a:r>
              <a:rPr lang="tr-TR" sz="2400" dirty="0" smtClean="0"/>
              <a:t>…</a:t>
            </a:r>
          </a:p>
          <a:p>
            <a:endParaRPr lang="tr-TR" sz="2400" dirty="0"/>
          </a:p>
          <a:p>
            <a:endParaRPr lang="tr-TR" sz="2400" dirty="0"/>
          </a:p>
          <a:p>
            <a:r>
              <a:rPr lang="tr-TR" sz="2400" b="1" dirty="0"/>
              <a:t>Google </a:t>
            </a:r>
            <a:r>
              <a:rPr lang="tr-TR" sz="2400" b="1" dirty="0" err="1" smtClean="0"/>
              <a:t>Alert’i</a:t>
            </a:r>
            <a:r>
              <a:rPr lang="tr-TR" sz="2400" b="1" dirty="0" smtClean="0"/>
              <a:t> </a:t>
            </a:r>
            <a:r>
              <a:rPr lang="tr-TR" sz="2400" b="1" dirty="0"/>
              <a:t>kullanın ve</a:t>
            </a:r>
            <a:endParaRPr lang="tr-TR" sz="2400" dirty="0"/>
          </a:p>
          <a:p>
            <a:r>
              <a:rPr lang="tr-TR" sz="2400" b="1" dirty="0"/>
              <a:t>sizi uyarması için kelimeler tanımlayın.</a:t>
            </a:r>
            <a:endParaRPr lang="tr-TR" sz="2400" dirty="0"/>
          </a:p>
          <a:p>
            <a:r>
              <a:rPr lang="tr-TR" sz="2400" dirty="0"/>
              <a:t> </a:t>
            </a:r>
          </a:p>
        </p:txBody>
      </p:sp>
      <p:pic>
        <p:nvPicPr>
          <p:cNvPr id="3" name="Resim 2"/>
          <p:cNvPicPr>
            <a:picLocks noChangeAspect="1"/>
          </p:cNvPicPr>
          <p:nvPr/>
        </p:nvPicPr>
        <p:blipFill>
          <a:blip r:embed="rId2"/>
          <a:stretch>
            <a:fillRect/>
          </a:stretch>
        </p:blipFill>
        <p:spPr>
          <a:xfrm>
            <a:off x="6027140" y="2133600"/>
            <a:ext cx="5240704" cy="4138812"/>
          </a:xfrm>
          <a:prstGeom prst="rect">
            <a:avLst/>
          </a:prstGeom>
        </p:spPr>
      </p:pic>
    </p:spTree>
    <p:extLst>
      <p:ext uri="{BB962C8B-B14F-4D97-AF65-F5344CB8AC3E}">
        <p14:creationId xmlns:p14="http://schemas.microsoft.com/office/powerpoint/2010/main" val="109077875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197532" y="485945"/>
            <a:ext cx="2921725" cy="461665"/>
          </a:xfrm>
          <a:prstGeom prst="rect">
            <a:avLst/>
          </a:prstGeom>
        </p:spPr>
        <p:txBody>
          <a:bodyPr wrap="square">
            <a:spAutoFit/>
          </a:bodyPr>
          <a:lstStyle/>
          <a:p>
            <a:r>
              <a:rPr lang="tr-TR" sz="2400" b="1" dirty="0" smtClean="0"/>
              <a:t>Üçüncü Şahıs Etkisi</a:t>
            </a:r>
            <a:endParaRPr lang="tr-TR" sz="2400" dirty="0"/>
          </a:p>
        </p:txBody>
      </p:sp>
      <p:sp>
        <p:nvSpPr>
          <p:cNvPr id="4" name="Dikdörtgen 3"/>
          <p:cNvSpPr/>
          <p:nvPr/>
        </p:nvSpPr>
        <p:spPr>
          <a:xfrm>
            <a:off x="768531" y="1211555"/>
            <a:ext cx="10491651" cy="1477328"/>
          </a:xfrm>
          <a:prstGeom prst="rect">
            <a:avLst/>
          </a:prstGeom>
        </p:spPr>
        <p:txBody>
          <a:bodyPr wrap="square">
            <a:spAutoFit/>
          </a:bodyPr>
          <a:lstStyle/>
          <a:p>
            <a:r>
              <a:rPr lang="tr-TR" dirty="0" err="1">
                <a:latin typeface="ArnoPro-Regular"/>
              </a:rPr>
              <a:t>Davison</a:t>
            </a:r>
            <a:r>
              <a:rPr lang="tr-TR" dirty="0">
                <a:latin typeface="ArnoPro-Regular"/>
              </a:rPr>
              <a:t> (1983)’un ortaya attığı </a:t>
            </a:r>
            <a:r>
              <a:rPr lang="tr-TR" dirty="0" smtClean="0">
                <a:latin typeface="ArnoPro-Regular"/>
              </a:rPr>
              <a:t>Üçüncü </a:t>
            </a:r>
            <a:r>
              <a:rPr lang="tr-TR" dirty="0">
                <a:latin typeface="ArnoPro-Regular"/>
              </a:rPr>
              <a:t>Kişi Etkisi Teorisi kişilerin medyanın başkaları </a:t>
            </a:r>
            <a:r>
              <a:rPr lang="tr-TR" dirty="0" smtClean="0">
                <a:latin typeface="ArnoPro-Regular"/>
              </a:rPr>
              <a:t>üzerindeki etkisinin kendileri üzerindeki </a:t>
            </a:r>
            <a:r>
              <a:rPr lang="tr-TR" dirty="0">
                <a:latin typeface="ArnoPro-Regular"/>
              </a:rPr>
              <a:t>etkisinden daha </a:t>
            </a:r>
            <a:r>
              <a:rPr lang="tr-TR" dirty="0" smtClean="0">
                <a:latin typeface="ArnoPro-Regular"/>
              </a:rPr>
              <a:t>büyük </a:t>
            </a:r>
            <a:r>
              <a:rPr lang="tr-TR" dirty="0">
                <a:latin typeface="ArnoPro-Regular"/>
              </a:rPr>
              <a:t>olduğuna inandığını savunmaktadır. </a:t>
            </a:r>
            <a:endParaRPr lang="tr-TR" dirty="0" smtClean="0">
              <a:latin typeface="ArnoPro-Regular"/>
            </a:endParaRPr>
          </a:p>
          <a:p>
            <a:endParaRPr lang="tr-TR" dirty="0">
              <a:latin typeface="ArnoPro-Regular"/>
            </a:endParaRPr>
          </a:p>
          <a:p>
            <a:r>
              <a:rPr lang="tr-TR" dirty="0" smtClean="0">
                <a:latin typeface="ArnoPro-Regular"/>
              </a:rPr>
              <a:t>Üstelik </a:t>
            </a:r>
            <a:r>
              <a:rPr lang="tr-TR" dirty="0">
                <a:latin typeface="ArnoPro-Regular"/>
              </a:rPr>
              <a:t>bu etki, kişinin kendisi </a:t>
            </a:r>
            <a:r>
              <a:rPr lang="tr-TR" dirty="0" smtClean="0">
                <a:latin typeface="ArnoPro-Regular"/>
              </a:rPr>
              <a:t>ve başkaları </a:t>
            </a:r>
            <a:r>
              <a:rPr lang="tr-TR" dirty="0">
                <a:latin typeface="ArnoPro-Regular"/>
              </a:rPr>
              <a:t>arasındaki sosyal mesafe </a:t>
            </a:r>
            <a:r>
              <a:rPr lang="tr-TR" dirty="0" smtClean="0">
                <a:latin typeface="ArnoPro-Regular"/>
              </a:rPr>
              <a:t>arttıkça büyümektedir. </a:t>
            </a:r>
          </a:p>
          <a:p>
            <a:endParaRPr lang="tr-TR" dirty="0">
              <a:latin typeface="ArnoPro-Regular"/>
            </a:endParaRPr>
          </a:p>
        </p:txBody>
      </p:sp>
      <p:sp>
        <p:nvSpPr>
          <p:cNvPr id="9" name="Dikdörtgen 8"/>
          <p:cNvSpPr/>
          <p:nvPr/>
        </p:nvSpPr>
        <p:spPr>
          <a:xfrm>
            <a:off x="879244" y="3364101"/>
            <a:ext cx="5527763" cy="1446550"/>
          </a:xfrm>
          <a:prstGeom prst="rect">
            <a:avLst/>
          </a:prstGeom>
        </p:spPr>
        <p:txBody>
          <a:bodyPr wrap="square">
            <a:spAutoFit/>
          </a:bodyPr>
          <a:lstStyle/>
          <a:p>
            <a:r>
              <a:rPr lang="tr-TR" sz="2200" dirty="0" smtClean="0">
                <a:latin typeface="ArnoPro-Regular"/>
              </a:rPr>
              <a:t>Denekler </a:t>
            </a:r>
            <a:r>
              <a:rPr lang="tr-TR" sz="2200" dirty="0">
                <a:latin typeface="ArnoPro-Regular"/>
              </a:rPr>
              <a:t>sosyal paylaşım sitelerinin bağımlılık yapıcı etkisinin kendilerinden daha çok diğerleri için geçerli olduğuna inanmaktadırlar.</a:t>
            </a:r>
          </a:p>
        </p:txBody>
      </p:sp>
      <p:pic>
        <p:nvPicPr>
          <p:cNvPr id="10" name="Resim 9"/>
          <p:cNvPicPr>
            <a:picLocks noChangeAspect="1"/>
          </p:cNvPicPr>
          <p:nvPr/>
        </p:nvPicPr>
        <p:blipFill>
          <a:blip r:embed="rId2"/>
          <a:stretch>
            <a:fillRect/>
          </a:stretch>
        </p:blipFill>
        <p:spPr>
          <a:xfrm>
            <a:off x="6407007" y="2952828"/>
            <a:ext cx="5704762" cy="3219048"/>
          </a:xfrm>
          <a:prstGeom prst="rect">
            <a:avLst/>
          </a:prstGeom>
        </p:spPr>
      </p:pic>
    </p:spTree>
    <p:extLst>
      <p:ext uri="{BB962C8B-B14F-4D97-AF65-F5344CB8AC3E}">
        <p14:creationId xmlns:p14="http://schemas.microsoft.com/office/powerpoint/2010/main" val="199827494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20241" y="322963"/>
            <a:ext cx="8477794" cy="461665"/>
          </a:xfrm>
          <a:prstGeom prst="rect">
            <a:avLst/>
          </a:prstGeom>
        </p:spPr>
        <p:txBody>
          <a:bodyPr wrap="square">
            <a:spAutoFit/>
          </a:bodyPr>
          <a:lstStyle/>
          <a:p>
            <a:r>
              <a:rPr lang="tr-TR" sz="2400" b="1" dirty="0" smtClean="0"/>
              <a:t>Üçüncü Kişi Etkisi Algılamalarına Yön Veren Psikolojik Faktörler</a:t>
            </a:r>
            <a:endParaRPr lang="tr-TR" sz="2400" b="1" dirty="0"/>
          </a:p>
        </p:txBody>
      </p:sp>
      <p:sp>
        <p:nvSpPr>
          <p:cNvPr id="5" name="Dikdörtgen 4"/>
          <p:cNvSpPr/>
          <p:nvPr/>
        </p:nvSpPr>
        <p:spPr>
          <a:xfrm>
            <a:off x="796834" y="980048"/>
            <a:ext cx="10358846" cy="1200329"/>
          </a:xfrm>
          <a:prstGeom prst="rect">
            <a:avLst/>
          </a:prstGeom>
        </p:spPr>
        <p:txBody>
          <a:bodyPr wrap="square">
            <a:spAutoFit/>
          </a:bodyPr>
          <a:lstStyle/>
          <a:p>
            <a:r>
              <a:rPr lang="tr-TR" b="1" dirty="0">
                <a:latin typeface="ArnoPro-Bold"/>
              </a:rPr>
              <a:t>Öz Değerini Arttırma Motivasyonu</a:t>
            </a:r>
          </a:p>
          <a:p>
            <a:endParaRPr lang="tr-TR" b="1" dirty="0" smtClean="0">
              <a:latin typeface="ArnoPro-Bold"/>
            </a:endParaRPr>
          </a:p>
          <a:p>
            <a:r>
              <a:rPr lang="tr-TR" dirty="0"/>
              <a:t>İnsanlar arzu edilen, kişinin kendi menfaatlerini savunan ya da </a:t>
            </a:r>
            <a:r>
              <a:rPr lang="tr-TR" dirty="0" err="1"/>
              <a:t>felsefik</a:t>
            </a:r>
            <a:r>
              <a:rPr lang="tr-TR" dirty="0"/>
              <a:t> </a:t>
            </a:r>
            <a:r>
              <a:rPr lang="tr-TR" dirty="0" smtClean="0"/>
              <a:t>olarak uyuştuğu </a:t>
            </a:r>
            <a:r>
              <a:rPr lang="tr-TR" dirty="0"/>
              <a:t>mesajlarla karşılaştığı zaman </a:t>
            </a:r>
            <a:r>
              <a:rPr lang="tr-TR" dirty="0" smtClean="0"/>
              <a:t>üçüncü </a:t>
            </a:r>
            <a:r>
              <a:rPr lang="tr-TR" dirty="0"/>
              <a:t>kişi etkisi sergilemezler. Bu şartlar altında kişiler etkilenmiş </a:t>
            </a:r>
            <a:r>
              <a:rPr lang="tr-TR" dirty="0" smtClean="0"/>
              <a:t>olduklarını kabul ederler.</a:t>
            </a:r>
            <a:endParaRPr lang="tr-TR" b="1" dirty="0" smtClean="0">
              <a:latin typeface="ArnoPro-Bold"/>
            </a:endParaRPr>
          </a:p>
        </p:txBody>
      </p:sp>
      <p:sp>
        <p:nvSpPr>
          <p:cNvPr id="7" name="Dikdörtgen 6"/>
          <p:cNvSpPr/>
          <p:nvPr/>
        </p:nvSpPr>
        <p:spPr>
          <a:xfrm>
            <a:off x="796832" y="2432717"/>
            <a:ext cx="11090365" cy="1477328"/>
          </a:xfrm>
          <a:prstGeom prst="rect">
            <a:avLst/>
          </a:prstGeom>
        </p:spPr>
        <p:txBody>
          <a:bodyPr wrap="square">
            <a:spAutoFit/>
          </a:bodyPr>
          <a:lstStyle/>
          <a:p>
            <a:r>
              <a:rPr lang="tr-TR" b="1" dirty="0">
                <a:latin typeface="ArnoPro-Bold"/>
              </a:rPr>
              <a:t>Gerçekçi Olmayan İyimserlik</a:t>
            </a:r>
          </a:p>
          <a:p>
            <a:endParaRPr lang="tr-TR" dirty="0" smtClean="0">
              <a:latin typeface="ArnoPro-Regular"/>
            </a:endParaRPr>
          </a:p>
          <a:p>
            <a:r>
              <a:rPr lang="tr-TR" dirty="0" smtClean="0">
                <a:latin typeface="ArnoPro-Regular"/>
              </a:rPr>
              <a:t>Kişiler </a:t>
            </a:r>
            <a:r>
              <a:rPr lang="tr-TR" dirty="0">
                <a:latin typeface="ArnoPro-Regular"/>
              </a:rPr>
              <a:t>pozitif benlik algısını korumayı istedikleri </a:t>
            </a:r>
            <a:r>
              <a:rPr lang="tr-TR" dirty="0" smtClean="0">
                <a:latin typeface="ArnoPro-Regular"/>
              </a:rPr>
              <a:t>için gerçekçi </a:t>
            </a:r>
            <a:r>
              <a:rPr lang="tr-TR" dirty="0">
                <a:latin typeface="ArnoPro-Regular"/>
              </a:rPr>
              <a:t>olmayan iyimserlik eğilimi </a:t>
            </a:r>
            <a:r>
              <a:rPr lang="tr-TR" dirty="0" smtClean="0">
                <a:latin typeface="ArnoPro-Regular"/>
              </a:rPr>
              <a:t>gösterirler. </a:t>
            </a:r>
            <a:r>
              <a:rPr lang="tr-TR" dirty="0">
                <a:latin typeface="ArnoPro-Regular"/>
              </a:rPr>
              <a:t>Buradan hareketle</a:t>
            </a:r>
            <a:r>
              <a:rPr lang="tr-TR" dirty="0" smtClean="0">
                <a:latin typeface="ArnoPro-Regular"/>
              </a:rPr>
              <a:t>, olumsuz </a:t>
            </a:r>
            <a:r>
              <a:rPr lang="tr-TR" dirty="0">
                <a:latin typeface="ArnoPro-Regular"/>
              </a:rPr>
              <a:t>olarak tanımlanan medya etkilerinin daha </a:t>
            </a:r>
            <a:r>
              <a:rPr lang="tr-TR" dirty="0" smtClean="0">
                <a:latin typeface="ArnoPro-Regular"/>
              </a:rPr>
              <a:t>büyük </a:t>
            </a:r>
            <a:r>
              <a:rPr lang="tr-TR" dirty="0"/>
              <a:t>üçüncü</a:t>
            </a:r>
            <a:r>
              <a:rPr lang="tr-TR" dirty="0" smtClean="0">
                <a:latin typeface="ArnoPro-Regular"/>
              </a:rPr>
              <a:t> </a:t>
            </a:r>
            <a:r>
              <a:rPr lang="tr-TR" dirty="0">
                <a:latin typeface="ArnoPro-Regular"/>
              </a:rPr>
              <a:t>kişi etkileri </a:t>
            </a:r>
            <a:r>
              <a:rPr lang="tr-TR" dirty="0" smtClean="0">
                <a:latin typeface="ArnoPro-Regular"/>
              </a:rPr>
              <a:t>üreteceği </a:t>
            </a:r>
            <a:r>
              <a:rPr lang="tr-TR" dirty="0">
                <a:latin typeface="ArnoPro-Regular"/>
              </a:rPr>
              <a:t>savunulmaktadır.</a:t>
            </a:r>
            <a:endParaRPr lang="tr-TR" dirty="0"/>
          </a:p>
        </p:txBody>
      </p:sp>
      <p:sp>
        <p:nvSpPr>
          <p:cNvPr id="3" name="Dikdörtgen 2"/>
          <p:cNvSpPr/>
          <p:nvPr/>
        </p:nvSpPr>
        <p:spPr>
          <a:xfrm>
            <a:off x="644556" y="4439384"/>
            <a:ext cx="10663402" cy="1477328"/>
          </a:xfrm>
          <a:prstGeom prst="rect">
            <a:avLst/>
          </a:prstGeom>
        </p:spPr>
        <p:txBody>
          <a:bodyPr wrap="square">
            <a:spAutoFit/>
          </a:bodyPr>
          <a:lstStyle/>
          <a:p>
            <a:r>
              <a:rPr lang="tr-TR" b="1" dirty="0">
                <a:latin typeface="ArnoPro-Bold"/>
              </a:rPr>
              <a:t>Algılanan Benlik Bilgisi </a:t>
            </a:r>
            <a:r>
              <a:rPr lang="tr-TR" b="1" dirty="0" smtClean="0">
                <a:latin typeface="ArnoPro-Bold"/>
              </a:rPr>
              <a:t>(Öz </a:t>
            </a:r>
            <a:r>
              <a:rPr lang="tr-TR" b="1" dirty="0">
                <a:latin typeface="ArnoPro-Bold"/>
              </a:rPr>
              <a:t>Bilgi</a:t>
            </a:r>
            <a:r>
              <a:rPr lang="tr-TR" b="1" dirty="0" smtClean="0">
                <a:latin typeface="ArnoPro-Bold"/>
              </a:rPr>
              <a:t>)</a:t>
            </a:r>
          </a:p>
          <a:p>
            <a:endParaRPr lang="tr-TR" b="1" dirty="0" smtClean="0">
              <a:latin typeface="ArnoPro-Bold"/>
            </a:endParaRPr>
          </a:p>
          <a:p>
            <a:r>
              <a:rPr lang="tr-TR" dirty="0"/>
              <a:t>Bir bakıma, bizi ilgilendiren meselelerde hepimiz uzmanız, diğer insanların elde edemediği </a:t>
            </a:r>
            <a:r>
              <a:rPr lang="tr-TR" dirty="0" smtClean="0"/>
              <a:t>enformasyona sahibiz. </a:t>
            </a:r>
            <a:r>
              <a:rPr lang="tr-TR" dirty="0"/>
              <a:t>Diğer insanlar bize </a:t>
            </a:r>
            <a:r>
              <a:rPr lang="tr-TR" dirty="0" smtClean="0"/>
              <a:t>göre, </a:t>
            </a:r>
            <a:r>
              <a:rPr lang="tr-TR" dirty="0"/>
              <a:t>bizim bildiklerimizi bilmezler. </a:t>
            </a:r>
            <a:r>
              <a:rPr lang="tr-TR" dirty="0" smtClean="0"/>
              <a:t>Bu yüzden </a:t>
            </a:r>
            <a:r>
              <a:rPr lang="tr-TR" dirty="0"/>
              <a:t>onların medyadan etkilenmiş olmaları daha olasıdır</a:t>
            </a:r>
            <a:r>
              <a:rPr lang="tr-TR" dirty="0" smtClean="0"/>
              <a:t>”.</a:t>
            </a:r>
            <a:endParaRPr lang="tr-TR" dirty="0"/>
          </a:p>
        </p:txBody>
      </p:sp>
    </p:spTree>
    <p:extLst>
      <p:ext uri="{BB962C8B-B14F-4D97-AF65-F5344CB8AC3E}">
        <p14:creationId xmlns:p14="http://schemas.microsoft.com/office/powerpoint/2010/main" val="193198405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20241" y="322963"/>
            <a:ext cx="8477794" cy="461665"/>
          </a:xfrm>
          <a:prstGeom prst="rect">
            <a:avLst/>
          </a:prstGeom>
        </p:spPr>
        <p:txBody>
          <a:bodyPr wrap="square">
            <a:spAutoFit/>
          </a:bodyPr>
          <a:lstStyle/>
          <a:p>
            <a:r>
              <a:rPr lang="tr-TR" sz="2400" b="1" dirty="0" smtClean="0"/>
              <a:t>Üçüncü Kişi Etkisi Algılamalarına Yön Veren Psikolojik Faktörler</a:t>
            </a:r>
            <a:endParaRPr lang="tr-TR" sz="2400" b="1" dirty="0"/>
          </a:p>
        </p:txBody>
      </p:sp>
      <p:sp>
        <p:nvSpPr>
          <p:cNvPr id="8" name="Dikdörtgen 7"/>
          <p:cNvSpPr/>
          <p:nvPr/>
        </p:nvSpPr>
        <p:spPr>
          <a:xfrm>
            <a:off x="391884" y="1250262"/>
            <a:ext cx="11090365" cy="2031325"/>
          </a:xfrm>
          <a:prstGeom prst="rect">
            <a:avLst/>
          </a:prstGeom>
        </p:spPr>
        <p:txBody>
          <a:bodyPr wrap="square">
            <a:spAutoFit/>
          </a:bodyPr>
          <a:lstStyle/>
          <a:p>
            <a:r>
              <a:rPr lang="tr-TR" b="1" dirty="0"/>
              <a:t>Sosyal Mesafe</a:t>
            </a:r>
            <a:endParaRPr lang="tr-TR" dirty="0"/>
          </a:p>
          <a:p>
            <a:r>
              <a:rPr lang="tr-TR" dirty="0"/>
              <a:t>Sosyal karşılaştırmada insanlar kendilerini kendilerine göre ustun, aşağı ya da benzer olan diğer insanlarla kıyaslarlar. Bir bakıma bu değerlendirmelere bakarak kendi konumlarını belirlerler. Üçüncü kişi etkisi teorisine göre bu mesafe medya etkilerini değerlendirirken de etkili olur. Bu durumda medya etkilerini değerlendirirken insanlar aynı karşılaştırmaları yapmakta, diğer insanlar hakkında karara varırken sosyal karşılaştırmanın bir turu olan algılanan sosyal mesafeyi pek de bilinçli olmayan bicimde değerlendirmektedirler.</a:t>
            </a:r>
          </a:p>
          <a:p>
            <a:r>
              <a:rPr lang="tr-TR" dirty="0"/>
              <a:t> </a:t>
            </a:r>
          </a:p>
        </p:txBody>
      </p:sp>
      <p:sp>
        <p:nvSpPr>
          <p:cNvPr id="3" name="Dikdörtgen 2"/>
          <p:cNvSpPr/>
          <p:nvPr/>
        </p:nvSpPr>
        <p:spPr>
          <a:xfrm>
            <a:off x="391884" y="3747221"/>
            <a:ext cx="6561913" cy="2031325"/>
          </a:xfrm>
          <a:prstGeom prst="rect">
            <a:avLst/>
          </a:prstGeom>
        </p:spPr>
        <p:txBody>
          <a:bodyPr wrap="square">
            <a:spAutoFit/>
          </a:bodyPr>
          <a:lstStyle/>
          <a:p>
            <a:r>
              <a:rPr lang="tr-TR" b="1" dirty="0">
                <a:latin typeface="ArnoPro-Bold"/>
              </a:rPr>
              <a:t>Mesajın Kabul </a:t>
            </a:r>
            <a:r>
              <a:rPr lang="tr-TR" b="1" dirty="0" smtClean="0">
                <a:latin typeface="ArnoPro-Bold"/>
              </a:rPr>
              <a:t>Edilebilirliği</a:t>
            </a:r>
          </a:p>
          <a:p>
            <a:r>
              <a:rPr lang="tr-TR" dirty="0"/>
              <a:t>Mesajın etkisinin olumlu olduğu varsayıldığında, insanlar medya mesajlarının kendileri </a:t>
            </a:r>
            <a:r>
              <a:rPr lang="tr-TR" dirty="0" smtClean="0"/>
              <a:t>üzerindeki etkisini başkalarından </a:t>
            </a:r>
            <a:r>
              <a:rPr lang="tr-TR" dirty="0"/>
              <a:t>daha fazla olduğunu </a:t>
            </a:r>
            <a:r>
              <a:rPr lang="tr-TR" dirty="0" smtClean="0"/>
              <a:t>düşünmektedirler. </a:t>
            </a:r>
            <a:r>
              <a:rPr lang="tr-TR" dirty="0"/>
              <a:t>Yani birinci kişi etkisi ya da </a:t>
            </a:r>
            <a:r>
              <a:rPr lang="tr-TR" dirty="0" smtClean="0"/>
              <a:t>ters üçüncü </a:t>
            </a:r>
            <a:r>
              <a:rPr lang="tr-TR" dirty="0"/>
              <a:t>kişi etkisi oluşur. Medya </a:t>
            </a:r>
            <a:r>
              <a:rPr lang="tr-TR" dirty="0" smtClean="0"/>
              <a:t>içeriğinin </a:t>
            </a:r>
            <a:r>
              <a:rPr lang="tr-TR" dirty="0"/>
              <a:t>olumsuz ya da arzulanmayan </a:t>
            </a:r>
            <a:r>
              <a:rPr lang="tr-TR" dirty="0" smtClean="0"/>
              <a:t>sonuçları </a:t>
            </a:r>
            <a:r>
              <a:rPr lang="tr-TR" dirty="0"/>
              <a:t>olabileceğine dair </a:t>
            </a:r>
            <a:r>
              <a:rPr lang="tr-TR" dirty="0" smtClean="0"/>
              <a:t>algılamalar (</a:t>
            </a:r>
            <a:r>
              <a:rPr lang="tr-TR" dirty="0"/>
              <a:t>şiddet, pornografi) ise </a:t>
            </a:r>
            <a:r>
              <a:rPr lang="tr-TR" dirty="0" smtClean="0"/>
              <a:t>üçüncü </a:t>
            </a:r>
            <a:r>
              <a:rPr lang="tr-TR" dirty="0"/>
              <a:t>kişi etkisi yaratır.</a:t>
            </a:r>
          </a:p>
        </p:txBody>
      </p:sp>
      <p:pic>
        <p:nvPicPr>
          <p:cNvPr id="9" name="Resim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63247" y="2816874"/>
            <a:ext cx="3809999" cy="3773157"/>
          </a:xfrm>
          <a:prstGeom prst="rect">
            <a:avLst/>
          </a:prstGeom>
        </p:spPr>
      </p:pic>
    </p:spTree>
    <p:extLst>
      <p:ext uri="{BB962C8B-B14F-4D97-AF65-F5344CB8AC3E}">
        <p14:creationId xmlns:p14="http://schemas.microsoft.com/office/powerpoint/2010/main" val="38476405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a:stretch>
            <a:fillRect/>
          </a:stretch>
        </p:blipFill>
        <p:spPr>
          <a:xfrm>
            <a:off x="6126013" y="1275839"/>
            <a:ext cx="5371429" cy="4628571"/>
          </a:xfrm>
          <a:prstGeom prst="rect">
            <a:avLst/>
          </a:prstGeom>
        </p:spPr>
      </p:pic>
      <p:pic>
        <p:nvPicPr>
          <p:cNvPr id="7" name="Resim 6"/>
          <p:cNvPicPr>
            <a:picLocks noChangeAspect="1"/>
          </p:cNvPicPr>
          <p:nvPr/>
        </p:nvPicPr>
        <p:blipFill>
          <a:blip r:embed="rId3"/>
          <a:stretch>
            <a:fillRect/>
          </a:stretch>
        </p:blipFill>
        <p:spPr>
          <a:xfrm>
            <a:off x="2973633" y="256791"/>
            <a:ext cx="5838095" cy="1019048"/>
          </a:xfrm>
          <a:prstGeom prst="rect">
            <a:avLst/>
          </a:prstGeom>
        </p:spPr>
      </p:pic>
      <p:pic>
        <p:nvPicPr>
          <p:cNvPr id="9" name="Resim 8"/>
          <p:cNvPicPr>
            <a:picLocks noChangeAspect="1"/>
          </p:cNvPicPr>
          <p:nvPr/>
        </p:nvPicPr>
        <p:blipFill>
          <a:blip r:embed="rId4"/>
          <a:stretch>
            <a:fillRect/>
          </a:stretch>
        </p:blipFill>
        <p:spPr>
          <a:xfrm>
            <a:off x="640299" y="1275838"/>
            <a:ext cx="5485714" cy="4628571"/>
          </a:xfrm>
          <a:prstGeom prst="rect">
            <a:avLst/>
          </a:prstGeom>
        </p:spPr>
      </p:pic>
    </p:spTree>
    <p:extLst>
      <p:ext uri="{BB962C8B-B14F-4D97-AF65-F5344CB8AC3E}">
        <p14:creationId xmlns:p14="http://schemas.microsoft.com/office/powerpoint/2010/main" val="330161018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Resim 9"/>
          <p:cNvPicPr>
            <a:picLocks noChangeAspect="1"/>
          </p:cNvPicPr>
          <p:nvPr/>
        </p:nvPicPr>
        <p:blipFill>
          <a:blip r:embed="rId2"/>
          <a:stretch>
            <a:fillRect/>
          </a:stretch>
        </p:blipFill>
        <p:spPr>
          <a:xfrm>
            <a:off x="2800160" y="305793"/>
            <a:ext cx="6780952" cy="1238095"/>
          </a:xfrm>
          <a:prstGeom prst="rect">
            <a:avLst/>
          </a:prstGeom>
        </p:spPr>
      </p:pic>
      <p:pic>
        <p:nvPicPr>
          <p:cNvPr id="2" name="Resim 1"/>
          <p:cNvPicPr>
            <a:picLocks noChangeAspect="1"/>
          </p:cNvPicPr>
          <p:nvPr/>
        </p:nvPicPr>
        <p:blipFill>
          <a:blip r:embed="rId3"/>
          <a:stretch>
            <a:fillRect/>
          </a:stretch>
        </p:blipFill>
        <p:spPr>
          <a:xfrm>
            <a:off x="828472" y="1651198"/>
            <a:ext cx="5466667" cy="3895238"/>
          </a:xfrm>
          <a:prstGeom prst="rect">
            <a:avLst/>
          </a:prstGeom>
        </p:spPr>
      </p:pic>
      <p:pic>
        <p:nvPicPr>
          <p:cNvPr id="3" name="Resim 2"/>
          <p:cNvPicPr>
            <a:picLocks noChangeAspect="1"/>
          </p:cNvPicPr>
          <p:nvPr/>
        </p:nvPicPr>
        <p:blipFill>
          <a:blip r:embed="rId4"/>
          <a:stretch>
            <a:fillRect/>
          </a:stretch>
        </p:blipFill>
        <p:spPr>
          <a:xfrm>
            <a:off x="6295139" y="1748984"/>
            <a:ext cx="5419048" cy="3904762"/>
          </a:xfrm>
          <a:prstGeom prst="rect">
            <a:avLst/>
          </a:prstGeom>
        </p:spPr>
      </p:pic>
    </p:spTree>
    <p:extLst>
      <p:ext uri="{BB962C8B-B14F-4D97-AF65-F5344CB8AC3E}">
        <p14:creationId xmlns:p14="http://schemas.microsoft.com/office/powerpoint/2010/main" val="41395453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386214" y="655244"/>
            <a:ext cx="10887032" cy="4491081"/>
          </a:xfrm>
        </p:spPr>
        <p:txBody>
          <a:bodyPr>
            <a:normAutofit/>
          </a:bodyPr>
          <a:lstStyle/>
          <a:p>
            <a:r>
              <a:rPr lang="tr-TR" dirty="0"/>
              <a:t>Medya her </a:t>
            </a:r>
            <a:r>
              <a:rPr lang="tr-TR" dirty="0" smtClean="0"/>
              <a:t>yanımızda…</a:t>
            </a:r>
            <a:endParaRPr lang="tr-TR" dirty="0"/>
          </a:p>
          <a:p>
            <a:r>
              <a:rPr lang="tr-TR" dirty="0"/>
              <a:t>Dijital bir çağda hayatta kalmak ve gelişmek için, hepimizin dijital medyaya nasıl erişeceğimizi ve onu tam potansiyelimizle nasıl kullanacağımızı, anladığımızı ve onunla nasıl etkileşime geçeceğimizi bilmemiz gerekiyor.</a:t>
            </a:r>
          </a:p>
        </p:txBody>
      </p:sp>
    </p:spTree>
    <p:extLst>
      <p:ext uri="{BB962C8B-B14F-4D97-AF65-F5344CB8AC3E}">
        <p14:creationId xmlns:p14="http://schemas.microsoft.com/office/powerpoint/2010/main" val="17593349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2416393" y="482059"/>
            <a:ext cx="6636168" cy="2248078"/>
          </a:xfrm>
        </p:spPr>
        <p:txBody>
          <a:bodyPr>
            <a:noAutofit/>
          </a:bodyPr>
          <a:lstStyle/>
          <a:p>
            <a:r>
              <a:rPr lang="tr-TR" sz="4500" b="1" i="1" dirty="0" smtClean="0"/>
              <a:t>ARAP BAHARI</a:t>
            </a:r>
          </a:p>
          <a:p>
            <a:endParaRPr lang="tr-TR" sz="4500" b="1" i="1" dirty="0" smtClean="0"/>
          </a:p>
          <a:p>
            <a:r>
              <a:rPr lang="tr-TR" sz="4500" b="1" i="1" u="sng" dirty="0" smtClean="0"/>
              <a:t>Sosyal Medya Devrimi</a:t>
            </a:r>
            <a:endParaRPr lang="tr-TR" sz="4500" b="1" i="1" u="sng" dirty="0"/>
          </a:p>
        </p:txBody>
      </p:sp>
      <p:pic>
        <p:nvPicPr>
          <p:cNvPr id="8" name="Resim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7461" y="3132329"/>
            <a:ext cx="9247707" cy="3493296"/>
          </a:xfrm>
          <a:prstGeom prst="rect">
            <a:avLst/>
          </a:prstGeom>
        </p:spPr>
      </p:pic>
    </p:spTree>
    <p:extLst>
      <p:ext uri="{BB962C8B-B14F-4D97-AF65-F5344CB8AC3E}">
        <p14:creationId xmlns:p14="http://schemas.microsoft.com/office/powerpoint/2010/main" val="34454954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5042026" y="286116"/>
            <a:ext cx="1950477" cy="2919713"/>
          </a:xfrm>
        </p:spPr>
        <p:txBody>
          <a:bodyPr>
            <a:normAutofit/>
          </a:bodyPr>
          <a:lstStyle/>
          <a:p>
            <a:r>
              <a:rPr lang="tr-TR" sz="3000" b="1" i="1" u="sng" dirty="0" smtClean="0"/>
              <a:t>ARAP BAHARI</a:t>
            </a:r>
          </a:p>
          <a:p>
            <a:r>
              <a:rPr lang="tr-TR" sz="3000" b="1" i="1" u="sng" dirty="0" smtClean="0"/>
              <a:t>Sosyal Medya Devrimi</a:t>
            </a:r>
            <a:endParaRPr lang="tr-TR" sz="3000" b="1" i="1" u="sng" dirty="0"/>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512753"/>
            <a:ext cx="5042026" cy="3345248"/>
          </a:xfrm>
          <a:prstGeom prst="rect">
            <a:avLst/>
          </a:prstGeom>
        </p:spPr>
      </p:pic>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5042027" cy="3491947"/>
          </a:xfrm>
          <a:prstGeom prst="rect">
            <a:avLst/>
          </a:prstGeom>
        </p:spPr>
      </p:pic>
      <p:pic>
        <p:nvPicPr>
          <p:cNvPr id="5" name="Resi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53943" y="0"/>
            <a:ext cx="5138057" cy="3468730"/>
          </a:xfrm>
          <a:prstGeom prst="rect">
            <a:avLst/>
          </a:prstGeom>
        </p:spPr>
      </p:pic>
      <p:pic>
        <p:nvPicPr>
          <p:cNvPr id="7" name="Resim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42026" y="3512752"/>
            <a:ext cx="7149973" cy="3345248"/>
          </a:xfrm>
          <a:prstGeom prst="rect">
            <a:avLst/>
          </a:prstGeom>
        </p:spPr>
      </p:pic>
    </p:spTree>
    <p:extLst>
      <p:ext uri="{BB962C8B-B14F-4D97-AF65-F5344CB8AC3E}">
        <p14:creationId xmlns:p14="http://schemas.microsoft.com/office/powerpoint/2010/main" val="194504713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1620</TotalTime>
  <Words>2164</Words>
  <Application>Microsoft Office PowerPoint</Application>
  <PresentationFormat>Geniş ekran</PresentationFormat>
  <Paragraphs>219</Paragraphs>
  <Slides>66</Slides>
  <Notes>0</Notes>
  <HiddenSlides>0</HiddenSlides>
  <MMClips>1</MMClips>
  <ScaleCrop>false</ScaleCrop>
  <HeadingPairs>
    <vt:vector size="8" baseType="variant">
      <vt:variant>
        <vt:lpstr>Kullanılan Yazı Tipleri</vt:lpstr>
      </vt:variant>
      <vt:variant>
        <vt:i4>8</vt:i4>
      </vt:variant>
      <vt:variant>
        <vt:lpstr>Tema</vt:lpstr>
      </vt:variant>
      <vt:variant>
        <vt:i4>1</vt:i4>
      </vt:variant>
      <vt:variant>
        <vt:lpstr>Eklenmiş OLE Hizmet Programları</vt:lpstr>
      </vt:variant>
      <vt:variant>
        <vt:i4>1</vt:i4>
      </vt:variant>
      <vt:variant>
        <vt:lpstr>Slayt Başlıkları</vt:lpstr>
      </vt:variant>
      <vt:variant>
        <vt:i4>66</vt:i4>
      </vt:variant>
    </vt:vector>
  </HeadingPairs>
  <TitlesOfParts>
    <vt:vector size="76" baseType="lpstr">
      <vt:lpstr>Arial</vt:lpstr>
      <vt:lpstr>ArnoPro-Bold</vt:lpstr>
      <vt:lpstr>ArnoPro-Regular</vt:lpstr>
      <vt:lpstr>Calibri</vt:lpstr>
      <vt:lpstr>Calibri Light</vt:lpstr>
      <vt:lpstr>PTSans-Bold</vt:lpstr>
      <vt:lpstr>PTSans-Regular</vt:lpstr>
      <vt:lpstr>Times New Roman</vt:lpstr>
      <vt:lpstr>Office Teması</vt:lpstr>
      <vt:lpstr>Bit Eşlem Resmi</vt:lpstr>
      <vt:lpstr>PowerPoint Sunusu</vt:lpstr>
      <vt:lpstr>PowerPoint Sunusu</vt:lpstr>
      <vt:lpstr>İnternetin ilk Yılları</vt:lpstr>
      <vt:lpstr>İnternetin ilk Yılları</vt:lpstr>
      <vt:lpstr>PowerPoint Sunusu</vt:lpstr>
      <vt:lpstr>İnternetin ilk Yılları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NouS/TncTR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User</cp:lastModifiedBy>
  <cp:revision>55</cp:revision>
  <dcterms:created xsi:type="dcterms:W3CDTF">2022-11-12T09:14:09Z</dcterms:created>
  <dcterms:modified xsi:type="dcterms:W3CDTF">2022-11-17T08:56:14Z</dcterms:modified>
</cp:coreProperties>
</file>